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  <p:sldMasterId id="2147483654" r:id="rId5"/>
    <p:sldMasterId id="2147483656" r:id="rId6"/>
    <p:sldMasterId id="2147483664" r:id="rId7"/>
    <p:sldMasterId id="2147483668" r:id="rId8"/>
  </p:sldMasterIdLst>
  <p:notesMasterIdLst>
    <p:notesMasterId r:id="rId61"/>
  </p:notesMasterIdLst>
  <p:handoutMasterIdLst>
    <p:handoutMasterId r:id="rId62"/>
  </p:handoutMasterIdLst>
  <p:sldIdLst>
    <p:sldId id="560" r:id="rId9"/>
    <p:sldId id="404" r:id="rId10"/>
    <p:sldId id="561" r:id="rId11"/>
    <p:sldId id="552" r:id="rId12"/>
    <p:sldId id="469" r:id="rId13"/>
    <p:sldId id="434" r:id="rId14"/>
    <p:sldId id="435" r:id="rId15"/>
    <p:sldId id="553" r:id="rId16"/>
    <p:sldId id="559" r:id="rId17"/>
    <p:sldId id="554" r:id="rId18"/>
    <p:sldId id="432" r:id="rId19"/>
    <p:sldId id="555" r:id="rId20"/>
    <p:sldId id="537" r:id="rId21"/>
    <p:sldId id="535" r:id="rId22"/>
    <p:sldId id="539" r:id="rId23"/>
    <p:sldId id="538" r:id="rId24"/>
    <p:sldId id="518" r:id="rId25"/>
    <p:sldId id="438" r:id="rId26"/>
    <p:sldId id="506" r:id="rId27"/>
    <p:sldId id="499" r:id="rId28"/>
    <p:sldId id="568" r:id="rId29"/>
    <p:sldId id="513" r:id="rId30"/>
    <p:sldId id="497" r:id="rId31"/>
    <p:sldId id="478" r:id="rId32"/>
    <p:sldId id="442" r:id="rId33"/>
    <p:sldId id="480" r:id="rId34"/>
    <p:sldId id="544" r:id="rId35"/>
    <p:sldId id="514" r:id="rId36"/>
    <p:sldId id="483" r:id="rId37"/>
    <p:sldId id="484" r:id="rId38"/>
    <p:sldId id="498" r:id="rId39"/>
    <p:sldId id="500" r:id="rId40"/>
    <p:sldId id="501" r:id="rId41"/>
    <p:sldId id="503" r:id="rId42"/>
    <p:sldId id="504" r:id="rId43"/>
    <p:sldId id="502" r:id="rId44"/>
    <p:sldId id="546" r:id="rId45"/>
    <p:sldId id="515" r:id="rId46"/>
    <p:sldId id="508" r:id="rId47"/>
    <p:sldId id="567" r:id="rId48"/>
    <p:sldId id="565" r:id="rId49"/>
    <p:sldId id="493" r:id="rId50"/>
    <p:sldId id="494" r:id="rId51"/>
    <p:sldId id="549" r:id="rId52"/>
    <p:sldId id="556" r:id="rId53"/>
    <p:sldId id="441" r:id="rId54"/>
    <p:sldId id="529" r:id="rId55"/>
    <p:sldId id="562" r:id="rId56"/>
    <p:sldId id="430" r:id="rId57"/>
    <p:sldId id="431" r:id="rId58"/>
    <p:sldId id="558" r:id="rId59"/>
    <p:sldId id="557" r:id="rId60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68">
          <p15:clr>
            <a:srgbClr val="A4A3A4"/>
          </p15:clr>
        </p15:guide>
        <p15:guide id="2" orient="horz" pos="2414">
          <p15:clr>
            <a:srgbClr val="A4A3A4"/>
          </p15:clr>
        </p15:guide>
        <p15:guide id="3" orient="horz" pos="2270">
          <p15:clr>
            <a:srgbClr val="A4A3A4"/>
          </p15:clr>
        </p15:guide>
        <p15:guide id="4" orient="horz" pos="1010">
          <p15:clr>
            <a:srgbClr val="A4A3A4"/>
          </p15:clr>
        </p15:guide>
        <p15:guide id="5" orient="horz" pos="1154">
          <p15:clr>
            <a:srgbClr val="A4A3A4"/>
          </p15:clr>
        </p15:guide>
        <p15:guide id="6" orient="horz" pos="712">
          <p15:clr>
            <a:srgbClr val="A4A3A4"/>
          </p15:clr>
        </p15:guide>
        <p15:guide id="7" orient="horz" pos="88">
          <p15:clr>
            <a:srgbClr val="A4A3A4"/>
          </p15:clr>
        </p15:guide>
        <p15:guide id="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9" userDrawn="1">
          <p15:clr>
            <a:srgbClr val="A4A3A4"/>
          </p15:clr>
        </p15:guide>
        <p15:guide id="2" pos="2183" userDrawn="1">
          <p15:clr>
            <a:srgbClr val="A4A3A4"/>
          </p15:clr>
        </p15:guide>
        <p15:guide id="3" orient="horz" pos="2909" userDrawn="1">
          <p15:clr>
            <a:srgbClr val="A4A3A4"/>
          </p15:clr>
        </p15:guide>
        <p15:guide id="4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dallas1" initials="d" lastIdx="10" clrIdx="6"/>
  <p:cmAuthor id="1" name="Lucy Steiner" initials="LS" lastIdx="17" clrIdx="0">
    <p:extLst/>
  </p:cmAuthor>
  <p:cmAuthor id="8" name="Linda Schuch" initials="" lastIdx="5" clrIdx="7"/>
  <p:cmAuthor id="2" name="Bryan Hassel" initials="BH" lastIdx="6" clrIdx="1">
    <p:extLst/>
  </p:cmAuthor>
  <p:cmAuthor id="3" name="Jeanette Cornier" initials="JC" lastIdx="19" clrIdx="2">
    <p:extLst/>
  </p:cmAuthor>
  <p:cmAuthor id="4" name="Jeanette" initials="J" lastIdx="4" clrIdx="3">
    <p:extLst/>
  </p:cmAuthor>
  <p:cmAuthor id="5" name="Barbour, Catherine" initials="BC" lastIdx="17" clrIdx="4"/>
  <p:cmAuthor id="6" name="Emily Hassel" initials="EH" lastIdx="30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4A70"/>
    <a:srgbClr val="2E4488"/>
    <a:srgbClr val="000000"/>
    <a:srgbClr val="FDB813"/>
    <a:srgbClr val="FFC425"/>
    <a:srgbClr val="008080"/>
    <a:srgbClr val="E1E1E1"/>
    <a:srgbClr val="4E6128"/>
    <a:srgbClr val="FF8B25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7219" autoAdjust="0"/>
    <p:restoredTop sz="84505" autoAdjust="0"/>
  </p:normalViewPr>
  <p:slideViewPr>
    <p:cSldViewPr snapToGrid="0">
      <p:cViewPr>
        <p:scale>
          <a:sx n="100" d="100"/>
          <a:sy n="100" d="100"/>
        </p:scale>
        <p:origin x="-2368" y="-80"/>
      </p:cViewPr>
      <p:guideLst>
        <p:guide orient="horz" pos="568"/>
        <p:guide orient="horz" pos="2414"/>
        <p:guide orient="horz" pos="2270"/>
        <p:guide orient="horz" pos="1010"/>
        <p:guide orient="horz" pos="1154"/>
        <p:guide orient="horz" pos="712"/>
        <p:guide orient="horz" pos="88"/>
        <p:guide/>
      </p:guideLst>
    </p:cSldViewPr>
  </p:slideViewPr>
  <p:outlineViewPr>
    <p:cViewPr>
      <p:scale>
        <a:sx n="33" d="100"/>
        <a:sy n="33" d="100"/>
      </p:scale>
      <p:origin x="0" y="-77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786" y="-114"/>
      </p:cViewPr>
      <p:guideLst>
        <p:guide orient="horz" pos="2929"/>
        <p:guide orient="horz" pos="2909"/>
        <p:guide pos="2183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63" Type="http://schemas.openxmlformats.org/officeDocument/2006/relationships/printerSettings" Target="printerSettings/printerSettings1.bin"/><Relationship Id="rId64" Type="http://schemas.openxmlformats.org/officeDocument/2006/relationships/commentAuthors" Target="commentAuthors.xml"/><Relationship Id="rId65" Type="http://schemas.openxmlformats.org/officeDocument/2006/relationships/presProps" Target="presProps.xml"/><Relationship Id="rId66" Type="http://schemas.openxmlformats.org/officeDocument/2006/relationships/viewProps" Target="viewProps.xml"/><Relationship Id="rId67" Type="http://schemas.openxmlformats.org/officeDocument/2006/relationships/theme" Target="theme/theme1.xml"/><Relationship Id="rId68" Type="http://schemas.openxmlformats.org/officeDocument/2006/relationships/tableStyles" Target="tableStyles.xml"/><Relationship Id="rId50" Type="http://schemas.openxmlformats.org/officeDocument/2006/relationships/slide" Target="slides/slide42.xml"/><Relationship Id="rId51" Type="http://schemas.openxmlformats.org/officeDocument/2006/relationships/slide" Target="slides/slide43.xml"/><Relationship Id="rId52" Type="http://schemas.openxmlformats.org/officeDocument/2006/relationships/slide" Target="slides/slide44.xml"/><Relationship Id="rId53" Type="http://schemas.openxmlformats.org/officeDocument/2006/relationships/slide" Target="slides/slide45.xml"/><Relationship Id="rId54" Type="http://schemas.openxmlformats.org/officeDocument/2006/relationships/slide" Target="slides/slide46.xml"/><Relationship Id="rId55" Type="http://schemas.openxmlformats.org/officeDocument/2006/relationships/slide" Target="slides/slide47.xml"/><Relationship Id="rId56" Type="http://schemas.openxmlformats.org/officeDocument/2006/relationships/slide" Target="slides/slide48.xml"/><Relationship Id="rId57" Type="http://schemas.openxmlformats.org/officeDocument/2006/relationships/slide" Target="slides/slide49.xml"/><Relationship Id="rId58" Type="http://schemas.openxmlformats.org/officeDocument/2006/relationships/slide" Target="slides/slide50.xml"/><Relationship Id="rId59" Type="http://schemas.openxmlformats.org/officeDocument/2006/relationships/slide" Target="slides/slide51.xml"/><Relationship Id="rId40" Type="http://schemas.openxmlformats.org/officeDocument/2006/relationships/slide" Target="slides/slide32.xml"/><Relationship Id="rId41" Type="http://schemas.openxmlformats.org/officeDocument/2006/relationships/slide" Target="slides/slide33.xml"/><Relationship Id="rId42" Type="http://schemas.openxmlformats.org/officeDocument/2006/relationships/slide" Target="slides/slide34.xml"/><Relationship Id="rId43" Type="http://schemas.openxmlformats.org/officeDocument/2006/relationships/slide" Target="slides/slide35.xml"/><Relationship Id="rId44" Type="http://schemas.openxmlformats.org/officeDocument/2006/relationships/slide" Target="slides/slide36.xml"/><Relationship Id="rId45" Type="http://schemas.openxmlformats.org/officeDocument/2006/relationships/slide" Target="slides/slide37.xml"/><Relationship Id="rId46" Type="http://schemas.openxmlformats.org/officeDocument/2006/relationships/slide" Target="slides/slide38.xml"/><Relationship Id="rId47" Type="http://schemas.openxmlformats.org/officeDocument/2006/relationships/slide" Target="slides/slide39.xml"/><Relationship Id="rId48" Type="http://schemas.openxmlformats.org/officeDocument/2006/relationships/slide" Target="slides/slide40.xml"/><Relationship Id="rId49" Type="http://schemas.openxmlformats.org/officeDocument/2006/relationships/slide" Target="slides/slide4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9" Type="http://schemas.openxmlformats.org/officeDocument/2006/relationships/slide" Target="slides/slide1.xml"/><Relationship Id="rId30" Type="http://schemas.openxmlformats.org/officeDocument/2006/relationships/slide" Target="slides/slide22.xml"/><Relationship Id="rId31" Type="http://schemas.openxmlformats.org/officeDocument/2006/relationships/slide" Target="slides/slide23.xml"/><Relationship Id="rId32" Type="http://schemas.openxmlformats.org/officeDocument/2006/relationships/slide" Target="slides/slide24.xml"/><Relationship Id="rId33" Type="http://schemas.openxmlformats.org/officeDocument/2006/relationships/slide" Target="slides/slide25.xml"/><Relationship Id="rId34" Type="http://schemas.openxmlformats.org/officeDocument/2006/relationships/slide" Target="slides/slide26.xml"/><Relationship Id="rId35" Type="http://schemas.openxmlformats.org/officeDocument/2006/relationships/slide" Target="slides/slide27.xml"/><Relationship Id="rId36" Type="http://schemas.openxmlformats.org/officeDocument/2006/relationships/slide" Target="slides/slide28.xml"/><Relationship Id="rId37" Type="http://schemas.openxmlformats.org/officeDocument/2006/relationships/slide" Target="slides/slide29.xml"/><Relationship Id="rId38" Type="http://schemas.openxmlformats.org/officeDocument/2006/relationships/slide" Target="slides/slide30.xml"/><Relationship Id="rId39" Type="http://schemas.openxmlformats.org/officeDocument/2006/relationships/slide" Target="slides/slide31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<Relationship Id="rId28" Type="http://schemas.openxmlformats.org/officeDocument/2006/relationships/slide" Target="slides/slide20.xml"/><Relationship Id="rId29" Type="http://schemas.openxmlformats.org/officeDocument/2006/relationships/slide" Target="slides/slide21.xml"/><Relationship Id="rId60" Type="http://schemas.openxmlformats.org/officeDocument/2006/relationships/slide" Target="slides/slide52.xml"/><Relationship Id="rId61" Type="http://schemas.openxmlformats.org/officeDocument/2006/relationships/notesMaster" Target="notesMasters/notesMaster1.xml"/><Relationship Id="rId62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8D4AF1-AF46-D448-9B4D-EDE1397FE02D}" type="doc">
      <dgm:prSet loTypeId="urn:microsoft.com/office/officeart/2005/8/layout/cycle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FE3145-9CAC-3E48-8900-F8DD75BC7F42}">
      <dgm:prSet phldrT="[Text]"/>
      <dgm:spPr/>
      <dgm:t>
        <a:bodyPr/>
        <a:lstStyle/>
        <a:p>
          <a:r>
            <a:rPr lang="en-US" dirty="0" smtClean="0"/>
            <a:t>Driving for Results</a:t>
          </a:r>
          <a:endParaRPr lang="en-US" dirty="0"/>
        </a:p>
      </dgm:t>
    </dgm:pt>
    <dgm:pt modelId="{8D6B4A2F-F24E-0643-B2D4-13A30A05EAF5}" type="parTrans" cxnId="{46060F36-5BB3-604B-9FC8-B5368F9867C0}">
      <dgm:prSet/>
      <dgm:spPr/>
      <dgm:t>
        <a:bodyPr/>
        <a:lstStyle/>
        <a:p>
          <a:endParaRPr lang="en-US"/>
        </a:p>
      </dgm:t>
    </dgm:pt>
    <dgm:pt modelId="{EF02D005-C8F1-1448-9737-D26631A1F8F7}" type="sibTrans" cxnId="{46060F36-5BB3-604B-9FC8-B5368F9867C0}">
      <dgm:prSet/>
      <dgm:spPr/>
      <dgm:t>
        <a:bodyPr/>
        <a:lstStyle/>
        <a:p>
          <a:endParaRPr lang="en-US"/>
        </a:p>
      </dgm:t>
    </dgm:pt>
    <dgm:pt modelId="{BF744D4E-718F-2743-975C-598AFA9D5E22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300"/>
            </a:spcAft>
          </a:pPr>
          <a:r>
            <a:rPr lang="en-US" sz="1600" dirty="0" smtClean="0"/>
            <a:t>Achievement /</a:t>
          </a:r>
          <a:br>
            <a:rPr lang="en-US" sz="1600" dirty="0" smtClean="0"/>
          </a:br>
          <a:r>
            <a:rPr lang="en-US" sz="1600" dirty="0" smtClean="0"/>
            <a:t>Focus on Sustainable Results</a:t>
          </a:r>
          <a:endParaRPr lang="en-US" sz="1600" dirty="0"/>
        </a:p>
      </dgm:t>
    </dgm:pt>
    <dgm:pt modelId="{D9CF2BB0-2D7A-A340-8E35-EE4F463AE828}" type="parTrans" cxnId="{9EAD5FF4-E9C9-0547-8C80-A67D0C82BB7D}">
      <dgm:prSet/>
      <dgm:spPr/>
      <dgm:t>
        <a:bodyPr/>
        <a:lstStyle/>
        <a:p>
          <a:endParaRPr lang="en-US"/>
        </a:p>
      </dgm:t>
    </dgm:pt>
    <dgm:pt modelId="{5101DF01-34A4-0F40-AB77-B52396B500D1}" type="sibTrans" cxnId="{9EAD5FF4-E9C9-0547-8C80-A67D0C82BB7D}">
      <dgm:prSet/>
      <dgm:spPr/>
      <dgm:t>
        <a:bodyPr/>
        <a:lstStyle/>
        <a:p>
          <a:endParaRPr lang="en-US"/>
        </a:p>
      </dgm:t>
    </dgm:pt>
    <dgm:pt modelId="{9D4EE2B5-BBA7-2A48-9960-E2CAE5E0D5A6}">
      <dgm:prSet phldrT="[Text]"/>
      <dgm:spPr/>
      <dgm:t>
        <a:bodyPr/>
        <a:lstStyle/>
        <a:p>
          <a:r>
            <a:rPr lang="en-US" dirty="0" smtClean="0"/>
            <a:t>Influencing for Results</a:t>
          </a:r>
          <a:endParaRPr lang="en-US" dirty="0"/>
        </a:p>
      </dgm:t>
    </dgm:pt>
    <dgm:pt modelId="{BF454D95-38B2-C546-92C5-782135CD28A9}" type="parTrans" cxnId="{F072E863-3EFD-5F4B-A504-26A46A35BBF3}">
      <dgm:prSet/>
      <dgm:spPr/>
      <dgm:t>
        <a:bodyPr/>
        <a:lstStyle/>
        <a:p>
          <a:endParaRPr lang="en-US"/>
        </a:p>
      </dgm:t>
    </dgm:pt>
    <dgm:pt modelId="{B670FED7-C789-4F4C-9538-7A7C3004F85D}" type="sibTrans" cxnId="{F072E863-3EFD-5F4B-A504-26A46A35BBF3}">
      <dgm:prSet/>
      <dgm:spPr/>
      <dgm:t>
        <a:bodyPr/>
        <a:lstStyle/>
        <a:p>
          <a:endParaRPr lang="en-US"/>
        </a:p>
      </dgm:t>
    </dgm:pt>
    <dgm:pt modelId="{DD70FF4D-0299-C142-92FE-6CF888639005}">
      <dgm:prSet phldrT="[Text]" custT="1"/>
      <dgm:spPr/>
      <dgm:t>
        <a:bodyPr/>
        <a:lstStyle/>
        <a:p>
          <a:pPr>
            <a:spcBef>
              <a:spcPts val="1200"/>
            </a:spcBef>
            <a:spcAft>
              <a:spcPts val="1200"/>
            </a:spcAft>
          </a:pPr>
          <a:r>
            <a:rPr lang="en-US" sz="1600" dirty="0" smtClean="0"/>
            <a:t>Impact and Influence</a:t>
          </a:r>
          <a:endParaRPr lang="en-US" sz="1600" dirty="0"/>
        </a:p>
      </dgm:t>
    </dgm:pt>
    <dgm:pt modelId="{902D9E41-121C-4548-9B3B-601D2D49AFAA}" type="parTrans" cxnId="{8EC40976-250A-B842-8418-5997FC5C075D}">
      <dgm:prSet/>
      <dgm:spPr/>
      <dgm:t>
        <a:bodyPr/>
        <a:lstStyle/>
        <a:p>
          <a:endParaRPr lang="en-US"/>
        </a:p>
      </dgm:t>
    </dgm:pt>
    <dgm:pt modelId="{3AFE4F91-2D66-F24A-B9A8-252C802D8195}" type="sibTrans" cxnId="{8EC40976-250A-B842-8418-5997FC5C075D}">
      <dgm:prSet/>
      <dgm:spPr/>
      <dgm:t>
        <a:bodyPr/>
        <a:lstStyle/>
        <a:p>
          <a:endParaRPr lang="en-US"/>
        </a:p>
      </dgm:t>
    </dgm:pt>
    <dgm:pt modelId="{DC70AB52-E59D-E94F-9382-A866852C107B}">
      <dgm:prSet phldrT="[Text]"/>
      <dgm:spPr/>
      <dgm:t>
        <a:bodyPr/>
        <a:lstStyle/>
        <a:p>
          <a:r>
            <a:rPr lang="en-US" dirty="0" smtClean="0"/>
            <a:t>Problem Solving</a:t>
          </a:r>
          <a:endParaRPr lang="en-US" dirty="0"/>
        </a:p>
      </dgm:t>
    </dgm:pt>
    <dgm:pt modelId="{56A66DDF-A4CC-D64D-8ABB-F404FFFB2A18}" type="parTrans" cxnId="{9E6A2C85-73BE-084A-B6D8-BB2FAB7AB738}">
      <dgm:prSet/>
      <dgm:spPr/>
      <dgm:t>
        <a:bodyPr/>
        <a:lstStyle/>
        <a:p>
          <a:endParaRPr lang="en-US"/>
        </a:p>
      </dgm:t>
    </dgm:pt>
    <dgm:pt modelId="{9E721D3E-291F-5B45-A3AA-9BB6760E19DF}" type="sibTrans" cxnId="{9E6A2C85-73BE-084A-B6D8-BB2FAB7AB738}">
      <dgm:prSet/>
      <dgm:spPr/>
      <dgm:t>
        <a:bodyPr/>
        <a:lstStyle/>
        <a:p>
          <a:endParaRPr lang="en-US"/>
        </a:p>
      </dgm:t>
    </dgm:pt>
    <dgm:pt modelId="{7E74DDD4-B4C7-A845-AE00-15A667B78B60}">
      <dgm:prSet phldrT="[Text]" custT="1"/>
      <dgm:spPr/>
      <dgm:t>
        <a:bodyPr/>
        <a:lstStyle/>
        <a:p>
          <a:pPr marL="168275" indent="-168275">
            <a:spcAft>
              <a:spcPts val="600"/>
            </a:spcAft>
          </a:pPr>
          <a:r>
            <a:rPr lang="en-US" sz="1600" dirty="0" smtClean="0"/>
            <a:t>Analytical Thinking</a:t>
          </a:r>
          <a:br>
            <a:rPr lang="en-US" sz="1600" dirty="0" smtClean="0"/>
          </a:br>
          <a:r>
            <a:rPr lang="en-US" sz="800" dirty="0" smtClean="0"/>
            <a:t> </a:t>
          </a:r>
          <a:endParaRPr lang="en-US" sz="1600" dirty="0"/>
        </a:p>
      </dgm:t>
    </dgm:pt>
    <dgm:pt modelId="{E72F052A-A293-554D-97CE-08FB6DCC2C66}" type="parTrans" cxnId="{2C8E8DB9-D2B6-3B46-BE87-4DE3A03858C4}">
      <dgm:prSet/>
      <dgm:spPr/>
      <dgm:t>
        <a:bodyPr/>
        <a:lstStyle/>
        <a:p>
          <a:endParaRPr lang="en-US"/>
        </a:p>
      </dgm:t>
    </dgm:pt>
    <dgm:pt modelId="{099BEBBF-9D80-C144-99AF-C51A50EC57C8}" type="sibTrans" cxnId="{2C8E8DB9-D2B6-3B46-BE87-4DE3A03858C4}">
      <dgm:prSet/>
      <dgm:spPr/>
      <dgm:t>
        <a:bodyPr/>
        <a:lstStyle/>
        <a:p>
          <a:endParaRPr lang="en-US"/>
        </a:p>
      </dgm:t>
    </dgm:pt>
    <dgm:pt modelId="{8B077F5C-D97A-9E45-9E4E-BA220A161DD1}">
      <dgm:prSet phldrT="[Text]" custT="1"/>
      <dgm:spPr/>
      <dgm:t>
        <a:bodyPr/>
        <a:lstStyle/>
        <a:p>
          <a:pPr marL="168275" indent="-168275">
            <a:spcAft>
              <a:spcPts val="600"/>
            </a:spcAft>
          </a:pPr>
          <a:r>
            <a:rPr lang="en-US" sz="1600" dirty="0" smtClean="0"/>
            <a:t>Conceptual Thinking</a:t>
          </a:r>
          <a:endParaRPr lang="en-US" sz="1600" dirty="0"/>
        </a:p>
      </dgm:t>
    </dgm:pt>
    <dgm:pt modelId="{2F27F7AB-724A-204B-AC69-EE7CF5589EC0}" type="parTrans" cxnId="{695D4D8E-2E66-564F-9822-F2AE80157FAB}">
      <dgm:prSet/>
      <dgm:spPr/>
      <dgm:t>
        <a:bodyPr/>
        <a:lstStyle/>
        <a:p>
          <a:endParaRPr lang="en-US"/>
        </a:p>
      </dgm:t>
    </dgm:pt>
    <dgm:pt modelId="{0B0724C9-D300-9048-99C7-030E5BA6FE10}" type="sibTrans" cxnId="{695D4D8E-2E66-564F-9822-F2AE80157FAB}">
      <dgm:prSet/>
      <dgm:spPr/>
      <dgm:t>
        <a:bodyPr/>
        <a:lstStyle/>
        <a:p>
          <a:endParaRPr lang="en-US"/>
        </a:p>
      </dgm:t>
    </dgm:pt>
    <dgm:pt modelId="{AEEC5059-1224-45E0-8C78-0CCBBC931F74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300"/>
            </a:spcAft>
          </a:pPr>
          <a:r>
            <a:rPr lang="en-US" sz="1600" dirty="0" smtClean="0"/>
            <a:t>Monitoring &amp; Directiveness /</a:t>
          </a:r>
          <a:br>
            <a:rPr lang="en-US" sz="1600" dirty="0" smtClean="0"/>
          </a:br>
          <a:r>
            <a:rPr lang="en-US" sz="1600" dirty="0" smtClean="0"/>
            <a:t>Holding People Accountable</a:t>
          </a:r>
          <a:endParaRPr lang="en-US" sz="1600" dirty="0"/>
        </a:p>
      </dgm:t>
    </dgm:pt>
    <dgm:pt modelId="{A4329037-A39F-457A-8EAB-CBF97CCCDCB3}" type="parTrans" cxnId="{6F49284A-C22D-4797-A5B6-BAEF356DE305}">
      <dgm:prSet/>
      <dgm:spPr/>
      <dgm:t>
        <a:bodyPr/>
        <a:lstStyle/>
        <a:p>
          <a:endParaRPr lang="en-US"/>
        </a:p>
      </dgm:t>
    </dgm:pt>
    <dgm:pt modelId="{5F2CADEC-8272-4B54-9468-298196C5D845}" type="sibTrans" cxnId="{6F49284A-C22D-4797-A5B6-BAEF356DE305}">
      <dgm:prSet/>
      <dgm:spPr/>
      <dgm:t>
        <a:bodyPr/>
        <a:lstStyle/>
        <a:p>
          <a:endParaRPr lang="en-US"/>
        </a:p>
      </dgm:t>
    </dgm:pt>
    <dgm:pt modelId="{CA01B73D-4E39-474F-A6A1-0583F09F327B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300"/>
            </a:spcAft>
          </a:pPr>
          <a:r>
            <a:rPr lang="en-US" sz="1600" dirty="0" smtClean="0"/>
            <a:t>Initiative &amp; Persistence</a:t>
          </a:r>
          <a:endParaRPr lang="en-US" sz="1600" dirty="0"/>
        </a:p>
      </dgm:t>
    </dgm:pt>
    <dgm:pt modelId="{A955E2B2-DABA-4433-A5C1-25DE610404A4}" type="parTrans" cxnId="{EB0D4E70-DC7B-4E06-B2F5-714F61782028}">
      <dgm:prSet/>
      <dgm:spPr/>
      <dgm:t>
        <a:bodyPr/>
        <a:lstStyle/>
        <a:p>
          <a:endParaRPr lang="en-US"/>
        </a:p>
      </dgm:t>
    </dgm:pt>
    <dgm:pt modelId="{1CB0E7B3-889A-48E1-9125-511EEA187DBB}" type="sibTrans" cxnId="{EB0D4E70-DC7B-4E06-B2F5-714F61782028}">
      <dgm:prSet/>
      <dgm:spPr/>
      <dgm:t>
        <a:bodyPr/>
        <a:lstStyle/>
        <a:p>
          <a:endParaRPr lang="en-US"/>
        </a:p>
      </dgm:t>
    </dgm:pt>
    <dgm:pt modelId="{752A045B-2651-47B4-B7CF-2DB4BC7EEE1B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300"/>
            </a:spcAft>
          </a:pPr>
          <a:r>
            <a:rPr lang="en-US" sz="1600" dirty="0" smtClean="0"/>
            <a:t>Planning Ahead</a:t>
          </a:r>
          <a:endParaRPr lang="en-US" sz="1600" dirty="0"/>
        </a:p>
      </dgm:t>
    </dgm:pt>
    <dgm:pt modelId="{0DE486CC-E6EF-49B0-8CA9-5A3B7C27044D}" type="parTrans" cxnId="{BBFB33C5-0B32-4D27-954A-F71574D64A7F}">
      <dgm:prSet/>
      <dgm:spPr/>
      <dgm:t>
        <a:bodyPr/>
        <a:lstStyle/>
        <a:p>
          <a:endParaRPr lang="en-US"/>
        </a:p>
      </dgm:t>
    </dgm:pt>
    <dgm:pt modelId="{504407C7-7539-404C-96F7-3449AE50B3AD}" type="sibTrans" cxnId="{BBFB33C5-0B32-4D27-954A-F71574D64A7F}">
      <dgm:prSet/>
      <dgm:spPr/>
      <dgm:t>
        <a:bodyPr/>
        <a:lstStyle/>
        <a:p>
          <a:endParaRPr lang="en-US"/>
        </a:p>
      </dgm:t>
    </dgm:pt>
    <dgm:pt modelId="{BAA24409-1CC5-4917-BE4E-18FF39D2F65B}">
      <dgm:prSet/>
      <dgm:spPr/>
      <dgm:t>
        <a:bodyPr/>
        <a:lstStyle/>
        <a:p>
          <a:r>
            <a:rPr lang="en-US" dirty="0" smtClean="0"/>
            <a:t>Personal Effectiveness</a:t>
          </a:r>
          <a:endParaRPr lang="en-US" dirty="0"/>
        </a:p>
      </dgm:t>
    </dgm:pt>
    <dgm:pt modelId="{8A86104F-A6B5-4555-BFCF-EF3EC54F1168}" type="parTrans" cxnId="{9E5EAA98-AAA1-4C4F-8DD4-C95D962A6FD0}">
      <dgm:prSet/>
      <dgm:spPr/>
      <dgm:t>
        <a:bodyPr/>
        <a:lstStyle/>
        <a:p>
          <a:endParaRPr lang="en-US"/>
        </a:p>
      </dgm:t>
    </dgm:pt>
    <dgm:pt modelId="{9ED4D09A-1F32-48FA-BC44-1EBDB6795D19}" type="sibTrans" cxnId="{9E5EAA98-AAA1-4C4F-8DD4-C95D962A6FD0}">
      <dgm:prSet/>
      <dgm:spPr/>
      <dgm:t>
        <a:bodyPr/>
        <a:lstStyle/>
        <a:p>
          <a:endParaRPr lang="en-US"/>
        </a:p>
      </dgm:t>
    </dgm:pt>
    <dgm:pt modelId="{90EAA07D-88D9-43D5-82F1-08B28C18A806}">
      <dgm:prSet custT="1"/>
      <dgm:spPr/>
      <dgm:t>
        <a:bodyPr/>
        <a:lstStyle/>
        <a:p>
          <a:pPr>
            <a:spcBef>
              <a:spcPts val="1200"/>
            </a:spcBef>
            <a:spcAft>
              <a:spcPts val="1200"/>
            </a:spcAft>
          </a:pPr>
          <a:r>
            <a:rPr lang="en-US" sz="1600" dirty="0" smtClean="0"/>
            <a:t>Team Leadership /</a:t>
          </a:r>
          <a:br>
            <a:rPr lang="en-US" sz="1600" dirty="0" smtClean="0"/>
          </a:br>
          <a:r>
            <a:rPr lang="en-US" sz="1600" dirty="0" smtClean="0"/>
            <a:t>Engaging the Team</a:t>
          </a:r>
          <a:endParaRPr lang="en-US" sz="1600" dirty="0"/>
        </a:p>
      </dgm:t>
    </dgm:pt>
    <dgm:pt modelId="{A1C6E068-DD7E-47D0-B9B7-46664C91D198}" type="parTrans" cxnId="{9FBC73C3-0030-4879-A5F3-B5ECE8289750}">
      <dgm:prSet/>
      <dgm:spPr/>
      <dgm:t>
        <a:bodyPr/>
        <a:lstStyle/>
        <a:p>
          <a:endParaRPr lang="en-US"/>
        </a:p>
      </dgm:t>
    </dgm:pt>
    <dgm:pt modelId="{87528243-6935-41B3-B7EA-1629828C24CA}" type="sibTrans" cxnId="{9FBC73C3-0030-4879-A5F3-B5ECE8289750}">
      <dgm:prSet/>
      <dgm:spPr/>
      <dgm:t>
        <a:bodyPr/>
        <a:lstStyle/>
        <a:p>
          <a:endParaRPr lang="en-US"/>
        </a:p>
      </dgm:t>
    </dgm:pt>
    <dgm:pt modelId="{EB630272-D10B-4DE8-A90E-9DE772ACFD60}">
      <dgm:prSet custT="1"/>
      <dgm:spPr/>
      <dgm:t>
        <a:bodyPr/>
        <a:lstStyle/>
        <a:p>
          <a:pPr>
            <a:spcBef>
              <a:spcPts val="1200"/>
            </a:spcBef>
            <a:spcAft>
              <a:spcPts val="1200"/>
            </a:spcAft>
          </a:pPr>
          <a:r>
            <a:rPr lang="en-US" sz="1600" dirty="0" smtClean="0"/>
            <a:t>Developing Others</a:t>
          </a:r>
          <a:endParaRPr lang="en-US" sz="1600" dirty="0"/>
        </a:p>
      </dgm:t>
    </dgm:pt>
    <dgm:pt modelId="{86D2EE57-D3C2-4031-AF24-99C5B691C541}" type="parTrans" cxnId="{F67113D9-62F3-4527-B0EF-5E96A5CB9EAD}">
      <dgm:prSet/>
      <dgm:spPr/>
      <dgm:t>
        <a:bodyPr/>
        <a:lstStyle/>
        <a:p>
          <a:endParaRPr lang="en-US"/>
        </a:p>
      </dgm:t>
    </dgm:pt>
    <dgm:pt modelId="{FA1B43D8-8321-4934-9B61-D6DE2518907A}" type="sibTrans" cxnId="{F67113D9-62F3-4527-B0EF-5E96A5CB9EAD}">
      <dgm:prSet/>
      <dgm:spPr/>
      <dgm:t>
        <a:bodyPr/>
        <a:lstStyle/>
        <a:p>
          <a:endParaRPr lang="en-US"/>
        </a:p>
      </dgm:t>
    </dgm:pt>
    <dgm:pt modelId="{9B6C9603-43DC-3549-AB54-362019D3EF75}" type="pres">
      <dgm:prSet presAssocID="{438D4AF1-AF46-D448-9B4D-EDE1397FE02D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979557-5E8C-CD43-8428-040F7BEF13D3}" type="pres">
      <dgm:prSet presAssocID="{438D4AF1-AF46-D448-9B4D-EDE1397FE02D}" presName="children" presStyleCnt="0"/>
      <dgm:spPr/>
    </dgm:pt>
    <dgm:pt modelId="{01740BD4-BCFC-B847-9270-6F6F18BE9723}" type="pres">
      <dgm:prSet presAssocID="{438D4AF1-AF46-D448-9B4D-EDE1397FE02D}" presName="child1group" presStyleCnt="0"/>
      <dgm:spPr/>
    </dgm:pt>
    <dgm:pt modelId="{D14589A6-406C-2840-BC6A-76E85B243014}" type="pres">
      <dgm:prSet presAssocID="{438D4AF1-AF46-D448-9B4D-EDE1397FE02D}" presName="child1" presStyleLbl="bgAcc1" presStyleIdx="0" presStyleCnt="3" custScaleX="178112" custScaleY="186621" custLinFactNeighborX="-42600" custLinFactNeighborY="2487"/>
      <dgm:spPr/>
      <dgm:t>
        <a:bodyPr/>
        <a:lstStyle/>
        <a:p>
          <a:endParaRPr lang="en-US"/>
        </a:p>
      </dgm:t>
    </dgm:pt>
    <dgm:pt modelId="{EABB9A0C-4530-A94E-932F-C7D75AB0B50A}" type="pres">
      <dgm:prSet presAssocID="{438D4AF1-AF46-D448-9B4D-EDE1397FE02D}" presName="child1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090C12-2A3A-344B-AA57-492DEEC54954}" type="pres">
      <dgm:prSet presAssocID="{438D4AF1-AF46-D448-9B4D-EDE1397FE02D}" presName="child2group" presStyleCnt="0"/>
      <dgm:spPr/>
    </dgm:pt>
    <dgm:pt modelId="{F81F5FA6-39BA-FC48-8587-90E18799D561}" type="pres">
      <dgm:prSet presAssocID="{438D4AF1-AF46-D448-9B4D-EDE1397FE02D}" presName="child2" presStyleLbl="bgAcc1" presStyleIdx="1" presStyleCnt="3" custScaleX="157481" custScaleY="166976" custLinFactNeighborX="55344" custLinFactNeighborY="-5522"/>
      <dgm:spPr/>
      <dgm:t>
        <a:bodyPr/>
        <a:lstStyle/>
        <a:p>
          <a:endParaRPr lang="en-US"/>
        </a:p>
      </dgm:t>
    </dgm:pt>
    <dgm:pt modelId="{27DC3BC4-CA0C-474A-BBA5-DCF1F164A4AE}" type="pres">
      <dgm:prSet presAssocID="{438D4AF1-AF46-D448-9B4D-EDE1397FE02D}" presName="child2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302CDB-86E5-9546-8C94-C434BC25430F}" type="pres">
      <dgm:prSet presAssocID="{438D4AF1-AF46-D448-9B4D-EDE1397FE02D}" presName="child3group" presStyleCnt="0"/>
      <dgm:spPr/>
    </dgm:pt>
    <dgm:pt modelId="{54A7FFC7-1686-4641-A332-6CC69AF0FB47}" type="pres">
      <dgm:prSet presAssocID="{438D4AF1-AF46-D448-9B4D-EDE1397FE02D}" presName="child3" presStyleLbl="bgAcc1" presStyleIdx="2" presStyleCnt="3" custScaleX="152455" custScaleY="113307" custLinFactNeighborX="50522" custLinFactNeighborY="-39824"/>
      <dgm:spPr/>
      <dgm:t>
        <a:bodyPr/>
        <a:lstStyle/>
        <a:p>
          <a:endParaRPr lang="en-US"/>
        </a:p>
      </dgm:t>
    </dgm:pt>
    <dgm:pt modelId="{8AA60D03-5447-534E-886D-0A7FF0AFBE72}" type="pres">
      <dgm:prSet presAssocID="{438D4AF1-AF46-D448-9B4D-EDE1397FE02D}" presName="child3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6897CB-9D50-D143-8406-D29A3A05B209}" type="pres">
      <dgm:prSet presAssocID="{438D4AF1-AF46-D448-9B4D-EDE1397FE02D}" presName="childPlaceholder" presStyleCnt="0"/>
      <dgm:spPr/>
    </dgm:pt>
    <dgm:pt modelId="{420C11CE-7A27-CC48-B45F-E7673E58A9F9}" type="pres">
      <dgm:prSet presAssocID="{438D4AF1-AF46-D448-9B4D-EDE1397FE02D}" presName="circle" presStyleCnt="0"/>
      <dgm:spPr/>
    </dgm:pt>
    <dgm:pt modelId="{5BF82078-0B5F-9540-B6A9-2C450AD82B33}" type="pres">
      <dgm:prSet presAssocID="{438D4AF1-AF46-D448-9B4D-EDE1397FE02D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66FBFD-BE0D-3C4D-B302-E437BF3097B8}" type="pres">
      <dgm:prSet presAssocID="{438D4AF1-AF46-D448-9B4D-EDE1397FE02D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49FCFA-BDBD-C548-BDB8-0B98EE54389D}" type="pres">
      <dgm:prSet presAssocID="{438D4AF1-AF46-D448-9B4D-EDE1397FE02D}" presName="quadrant3" presStyleLbl="node1" presStyleIdx="2" presStyleCnt="4" custLinFactNeighborX="680" custLinFactNeighborY="-68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AA901A-1A69-EF44-810E-8085D27DBAA7}" type="pres">
      <dgm:prSet presAssocID="{438D4AF1-AF46-D448-9B4D-EDE1397FE02D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09352E-2042-744A-8627-1DE9F93AB387}" type="pres">
      <dgm:prSet presAssocID="{438D4AF1-AF46-D448-9B4D-EDE1397FE02D}" presName="quadrantPlaceholder" presStyleCnt="0"/>
      <dgm:spPr/>
    </dgm:pt>
    <dgm:pt modelId="{FBF7901D-06D1-E641-9F79-878F2C885FED}" type="pres">
      <dgm:prSet presAssocID="{438D4AF1-AF46-D448-9B4D-EDE1397FE02D}" presName="center1" presStyleLbl="fgShp" presStyleIdx="0" presStyleCnt="2"/>
      <dgm:spPr/>
    </dgm:pt>
    <dgm:pt modelId="{4B99108F-AD89-A141-8F95-8BB8E0BF1268}" type="pres">
      <dgm:prSet presAssocID="{438D4AF1-AF46-D448-9B4D-EDE1397FE02D}" presName="center2" presStyleLbl="fgShp" presStyleIdx="1" presStyleCnt="2"/>
      <dgm:spPr/>
    </dgm:pt>
  </dgm:ptLst>
  <dgm:cxnLst>
    <dgm:cxn modelId="{2F04FD0F-B6D1-48CA-AFAE-A267D27DFDAA}" type="presOf" srcId="{AEEC5059-1224-45E0-8C78-0CCBBC931F74}" destId="{D14589A6-406C-2840-BC6A-76E85B243014}" srcOrd="0" destOrd="1" presId="urn:microsoft.com/office/officeart/2005/8/layout/cycle4"/>
    <dgm:cxn modelId="{6F49284A-C22D-4797-A5B6-BAEF356DE305}" srcId="{D8FE3145-9CAC-3E48-8900-F8DD75BC7F42}" destId="{AEEC5059-1224-45E0-8C78-0CCBBC931F74}" srcOrd="1" destOrd="0" parTransId="{A4329037-A39F-457A-8EAB-CBF97CCCDCB3}" sibTransId="{5F2CADEC-8272-4B54-9468-298196C5D845}"/>
    <dgm:cxn modelId="{BBFB33C5-0B32-4D27-954A-F71574D64A7F}" srcId="{D8FE3145-9CAC-3E48-8900-F8DD75BC7F42}" destId="{752A045B-2651-47B4-B7CF-2DB4BC7EEE1B}" srcOrd="3" destOrd="0" parTransId="{0DE486CC-E6EF-49B0-8CA9-5A3B7C27044D}" sibTransId="{504407C7-7539-404C-96F7-3449AE50B3AD}"/>
    <dgm:cxn modelId="{54E353B7-FB10-4E94-8092-AA2F029D7DE9}" type="presOf" srcId="{752A045B-2651-47B4-B7CF-2DB4BC7EEE1B}" destId="{EABB9A0C-4530-A94E-932F-C7D75AB0B50A}" srcOrd="1" destOrd="3" presId="urn:microsoft.com/office/officeart/2005/8/layout/cycle4"/>
    <dgm:cxn modelId="{9E6A2C85-73BE-084A-B6D8-BB2FAB7AB738}" srcId="{438D4AF1-AF46-D448-9B4D-EDE1397FE02D}" destId="{DC70AB52-E59D-E94F-9382-A866852C107B}" srcOrd="2" destOrd="0" parTransId="{56A66DDF-A4CC-D64D-8ABB-F404FFFB2A18}" sibTransId="{9E721D3E-291F-5B45-A3AA-9BB6760E19DF}"/>
    <dgm:cxn modelId="{3024DF19-5255-42FB-AD21-FA5949CB989E}" type="presOf" srcId="{EB630272-D10B-4DE8-A90E-9DE772ACFD60}" destId="{F81F5FA6-39BA-FC48-8587-90E18799D561}" srcOrd="0" destOrd="2" presId="urn:microsoft.com/office/officeart/2005/8/layout/cycle4"/>
    <dgm:cxn modelId="{9E5EAA98-AAA1-4C4F-8DD4-C95D962A6FD0}" srcId="{438D4AF1-AF46-D448-9B4D-EDE1397FE02D}" destId="{BAA24409-1CC5-4917-BE4E-18FF39D2F65B}" srcOrd="3" destOrd="0" parTransId="{8A86104F-A6B5-4555-BFCF-EF3EC54F1168}" sibTransId="{9ED4D09A-1F32-48FA-BC44-1EBDB6795D19}"/>
    <dgm:cxn modelId="{634E8184-EEC3-439F-80DD-7BAFC8EE20DE}" type="presOf" srcId="{8B077F5C-D97A-9E45-9E4E-BA220A161DD1}" destId="{8AA60D03-5447-534E-886D-0A7FF0AFBE72}" srcOrd="1" destOrd="1" presId="urn:microsoft.com/office/officeart/2005/8/layout/cycle4"/>
    <dgm:cxn modelId="{ED641CF1-F26C-4517-B276-A3E8AF85A61F}" type="presOf" srcId="{CA01B73D-4E39-474F-A6A1-0583F09F327B}" destId="{D14589A6-406C-2840-BC6A-76E85B243014}" srcOrd="0" destOrd="2" presId="urn:microsoft.com/office/officeart/2005/8/layout/cycle4"/>
    <dgm:cxn modelId="{9FBC73C3-0030-4879-A5F3-B5ECE8289750}" srcId="{9D4EE2B5-BBA7-2A48-9960-E2CAE5E0D5A6}" destId="{90EAA07D-88D9-43D5-82F1-08B28C18A806}" srcOrd="1" destOrd="0" parTransId="{A1C6E068-DD7E-47D0-B9B7-46664C91D198}" sibTransId="{87528243-6935-41B3-B7EA-1629828C24CA}"/>
    <dgm:cxn modelId="{46060F36-5BB3-604B-9FC8-B5368F9867C0}" srcId="{438D4AF1-AF46-D448-9B4D-EDE1397FE02D}" destId="{D8FE3145-9CAC-3E48-8900-F8DD75BC7F42}" srcOrd="0" destOrd="0" parTransId="{8D6B4A2F-F24E-0643-B2D4-13A30A05EAF5}" sibTransId="{EF02D005-C8F1-1448-9737-D26631A1F8F7}"/>
    <dgm:cxn modelId="{9455BC42-D70F-4E25-8416-AAF0BAF740A6}" type="presOf" srcId="{7E74DDD4-B4C7-A845-AE00-15A667B78B60}" destId="{54A7FFC7-1686-4641-A332-6CC69AF0FB47}" srcOrd="0" destOrd="0" presId="urn:microsoft.com/office/officeart/2005/8/layout/cycle4"/>
    <dgm:cxn modelId="{F67113D9-62F3-4527-B0EF-5E96A5CB9EAD}" srcId="{9D4EE2B5-BBA7-2A48-9960-E2CAE5E0D5A6}" destId="{EB630272-D10B-4DE8-A90E-9DE772ACFD60}" srcOrd="2" destOrd="0" parTransId="{86D2EE57-D3C2-4031-AF24-99C5B691C541}" sibTransId="{FA1B43D8-8321-4934-9B61-D6DE2518907A}"/>
    <dgm:cxn modelId="{EB0D4E70-DC7B-4E06-B2F5-714F61782028}" srcId="{D8FE3145-9CAC-3E48-8900-F8DD75BC7F42}" destId="{CA01B73D-4E39-474F-A6A1-0583F09F327B}" srcOrd="2" destOrd="0" parTransId="{A955E2B2-DABA-4433-A5C1-25DE610404A4}" sibTransId="{1CB0E7B3-889A-48E1-9125-511EEA187DBB}"/>
    <dgm:cxn modelId="{695D4D8E-2E66-564F-9822-F2AE80157FAB}" srcId="{DC70AB52-E59D-E94F-9382-A866852C107B}" destId="{8B077F5C-D97A-9E45-9E4E-BA220A161DD1}" srcOrd="1" destOrd="0" parTransId="{2F27F7AB-724A-204B-AC69-EE7CF5589EC0}" sibTransId="{0B0724C9-D300-9048-99C7-030E5BA6FE10}"/>
    <dgm:cxn modelId="{47FDE8DF-585C-4432-8773-483F748414B1}" type="presOf" srcId="{BF744D4E-718F-2743-975C-598AFA9D5E22}" destId="{EABB9A0C-4530-A94E-932F-C7D75AB0B50A}" srcOrd="1" destOrd="0" presId="urn:microsoft.com/office/officeart/2005/8/layout/cycle4"/>
    <dgm:cxn modelId="{9EAD5FF4-E9C9-0547-8C80-A67D0C82BB7D}" srcId="{D8FE3145-9CAC-3E48-8900-F8DD75BC7F42}" destId="{BF744D4E-718F-2743-975C-598AFA9D5E22}" srcOrd="0" destOrd="0" parTransId="{D9CF2BB0-2D7A-A340-8E35-EE4F463AE828}" sibTransId="{5101DF01-34A4-0F40-AB77-B52396B500D1}"/>
    <dgm:cxn modelId="{1AFCF009-1168-4922-AC15-C3AC3D93148D}" type="presOf" srcId="{90EAA07D-88D9-43D5-82F1-08B28C18A806}" destId="{F81F5FA6-39BA-FC48-8587-90E18799D561}" srcOrd="0" destOrd="1" presId="urn:microsoft.com/office/officeart/2005/8/layout/cycle4"/>
    <dgm:cxn modelId="{8EC40976-250A-B842-8418-5997FC5C075D}" srcId="{9D4EE2B5-BBA7-2A48-9960-E2CAE5E0D5A6}" destId="{DD70FF4D-0299-C142-92FE-6CF888639005}" srcOrd="0" destOrd="0" parTransId="{902D9E41-121C-4548-9B3B-601D2D49AFAA}" sibTransId="{3AFE4F91-2D66-F24A-B9A8-252C802D8195}"/>
    <dgm:cxn modelId="{A91F3E26-9688-4B5E-A57F-9D276E576934}" type="presOf" srcId="{DD70FF4D-0299-C142-92FE-6CF888639005}" destId="{27DC3BC4-CA0C-474A-BBA5-DCF1F164A4AE}" srcOrd="1" destOrd="0" presId="urn:microsoft.com/office/officeart/2005/8/layout/cycle4"/>
    <dgm:cxn modelId="{8F1D6DF4-5A34-491D-8691-8E4A9CE0539D}" type="presOf" srcId="{EB630272-D10B-4DE8-A90E-9DE772ACFD60}" destId="{27DC3BC4-CA0C-474A-BBA5-DCF1F164A4AE}" srcOrd="1" destOrd="2" presId="urn:microsoft.com/office/officeart/2005/8/layout/cycle4"/>
    <dgm:cxn modelId="{B52C90B9-F6DD-4C62-B6A0-607FA8F5B0F0}" type="presOf" srcId="{AEEC5059-1224-45E0-8C78-0CCBBC931F74}" destId="{EABB9A0C-4530-A94E-932F-C7D75AB0B50A}" srcOrd="1" destOrd="1" presId="urn:microsoft.com/office/officeart/2005/8/layout/cycle4"/>
    <dgm:cxn modelId="{DF1A68E9-F2B6-465E-9848-C2C145A3ADE9}" type="presOf" srcId="{7E74DDD4-B4C7-A845-AE00-15A667B78B60}" destId="{8AA60D03-5447-534E-886D-0A7FF0AFBE72}" srcOrd="1" destOrd="0" presId="urn:microsoft.com/office/officeart/2005/8/layout/cycle4"/>
    <dgm:cxn modelId="{29115D06-9D95-4B80-B191-96C02512D865}" type="presOf" srcId="{D8FE3145-9CAC-3E48-8900-F8DD75BC7F42}" destId="{5BF82078-0B5F-9540-B6A9-2C450AD82B33}" srcOrd="0" destOrd="0" presId="urn:microsoft.com/office/officeart/2005/8/layout/cycle4"/>
    <dgm:cxn modelId="{D129EC5E-DC18-4135-BF01-182CDF1C4335}" type="presOf" srcId="{90EAA07D-88D9-43D5-82F1-08B28C18A806}" destId="{27DC3BC4-CA0C-474A-BBA5-DCF1F164A4AE}" srcOrd="1" destOrd="1" presId="urn:microsoft.com/office/officeart/2005/8/layout/cycle4"/>
    <dgm:cxn modelId="{3E54ABD2-3207-4A2F-A119-343706E10F06}" type="presOf" srcId="{8B077F5C-D97A-9E45-9E4E-BA220A161DD1}" destId="{54A7FFC7-1686-4641-A332-6CC69AF0FB47}" srcOrd="0" destOrd="1" presId="urn:microsoft.com/office/officeart/2005/8/layout/cycle4"/>
    <dgm:cxn modelId="{D69EDBBA-2A20-4C01-A14B-A320276918D4}" type="presOf" srcId="{DD70FF4D-0299-C142-92FE-6CF888639005}" destId="{F81F5FA6-39BA-FC48-8587-90E18799D561}" srcOrd="0" destOrd="0" presId="urn:microsoft.com/office/officeart/2005/8/layout/cycle4"/>
    <dgm:cxn modelId="{F072E863-3EFD-5F4B-A504-26A46A35BBF3}" srcId="{438D4AF1-AF46-D448-9B4D-EDE1397FE02D}" destId="{9D4EE2B5-BBA7-2A48-9960-E2CAE5E0D5A6}" srcOrd="1" destOrd="0" parTransId="{BF454D95-38B2-C546-92C5-782135CD28A9}" sibTransId="{B670FED7-C789-4F4C-9538-7A7C3004F85D}"/>
    <dgm:cxn modelId="{E1415D89-8AD7-4787-A71B-A1103772569A}" type="presOf" srcId="{CA01B73D-4E39-474F-A6A1-0583F09F327B}" destId="{EABB9A0C-4530-A94E-932F-C7D75AB0B50A}" srcOrd="1" destOrd="2" presId="urn:microsoft.com/office/officeart/2005/8/layout/cycle4"/>
    <dgm:cxn modelId="{768F0C07-F599-4CD6-AA65-157A3B5D8B8D}" type="presOf" srcId="{DC70AB52-E59D-E94F-9382-A866852C107B}" destId="{7C49FCFA-BDBD-C548-BDB8-0B98EE54389D}" srcOrd="0" destOrd="0" presId="urn:microsoft.com/office/officeart/2005/8/layout/cycle4"/>
    <dgm:cxn modelId="{E5804AB6-F9F3-44A2-A241-860608DB2028}" type="presOf" srcId="{9D4EE2B5-BBA7-2A48-9960-E2CAE5E0D5A6}" destId="{4E66FBFD-BE0D-3C4D-B302-E437BF3097B8}" srcOrd="0" destOrd="0" presId="urn:microsoft.com/office/officeart/2005/8/layout/cycle4"/>
    <dgm:cxn modelId="{476A4B45-898E-4990-B60C-6270BBD4807D}" type="presOf" srcId="{752A045B-2651-47B4-B7CF-2DB4BC7EEE1B}" destId="{D14589A6-406C-2840-BC6A-76E85B243014}" srcOrd="0" destOrd="3" presId="urn:microsoft.com/office/officeart/2005/8/layout/cycle4"/>
    <dgm:cxn modelId="{29A08E76-52AE-4212-B30E-2ED4E85DF1E1}" type="presOf" srcId="{BF744D4E-718F-2743-975C-598AFA9D5E22}" destId="{D14589A6-406C-2840-BC6A-76E85B243014}" srcOrd="0" destOrd="0" presId="urn:microsoft.com/office/officeart/2005/8/layout/cycle4"/>
    <dgm:cxn modelId="{56C0FF09-2385-49A0-B2E0-30DB31E75D0B}" type="presOf" srcId="{438D4AF1-AF46-D448-9B4D-EDE1397FE02D}" destId="{9B6C9603-43DC-3549-AB54-362019D3EF75}" srcOrd="0" destOrd="0" presId="urn:microsoft.com/office/officeart/2005/8/layout/cycle4"/>
    <dgm:cxn modelId="{8EAD6711-34BC-405C-A2BA-2A6CA14A1FC0}" type="presOf" srcId="{BAA24409-1CC5-4917-BE4E-18FF39D2F65B}" destId="{B1AA901A-1A69-EF44-810E-8085D27DBAA7}" srcOrd="0" destOrd="0" presId="urn:microsoft.com/office/officeart/2005/8/layout/cycle4"/>
    <dgm:cxn modelId="{2C8E8DB9-D2B6-3B46-BE87-4DE3A03858C4}" srcId="{DC70AB52-E59D-E94F-9382-A866852C107B}" destId="{7E74DDD4-B4C7-A845-AE00-15A667B78B60}" srcOrd="0" destOrd="0" parTransId="{E72F052A-A293-554D-97CE-08FB6DCC2C66}" sibTransId="{099BEBBF-9D80-C144-99AF-C51A50EC57C8}"/>
    <dgm:cxn modelId="{2D538BC0-300F-484D-B85E-83EFC5450407}" type="presParOf" srcId="{9B6C9603-43DC-3549-AB54-362019D3EF75}" destId="{F8979557-5E8C-CD43-8428-040F7BEF13D3}" srcOrd="0" destOrd="0" presId="urn:microsoft.com/office/officeart/2005/8/layout/cycle4"/>
    <dgm:cxn modelId="{FFF09B66-C56D-452E-B4CE-84AA43CB2BA7}" type="presParOf" srcId="{F8979557-5E8C-CD43-8428-040F7BEF13D3}" destId="{01740BD4-BCFC-B847-9270-6F6F18BE9723}" srcOrd="0" destOrd="0" presId="urn:microsoft.com/office/officeart/2005/8/layout/cycle4"/>
    <dgm:cxn modelId="{6A748EBA-ED6D-4861-86DE-3332533391E7}" type="presParOf" srcId="{01740BD4-BCFC-B847-9270-6F6F18BE9723}" destId="{D14589A6-406C-2840-BC6A-76E85B243014}" srcOrd="0" destOrd="0" presId="urn:microsoft.com/office/officeart/2005/8/layout/cycle4"/>
    <dgm:cxn modelId="{C5038ED1-D0CB-48EF-B90E-D9021DE197A1}" type="presParOf" srcId="{01740BD4-BCFC-B847-9270-6F6F18BE9723}" destId="{EABB9A0C-4530-A94E-932F-C7D75AB0B50A}" srcOrd="1" destOrd="0" presId="urn:microsoft.com/office/officeart/2005/8/layout/cycle4"/>
    <dgm:cxn modelId="{5BD34A0A-3CA1-416B-8C40-98E15D9EEA31}" type="presParOf" srcId="{F8979557-5E8C-CD43-8428-040F7BEF13D3}" destId="{15090C12-2A3A-344B-AA57-492DEEC54954}" srcOrd="1" destOrd="0" presId="urn:microsoft.com/office/officeart/2005/8/layout/cycle4"/>
    <dgm:cxn modelId="{83796F3C-BCF0-444F-B680-9E6654BFEAFE}" type="presParOf" srcId="{15090C12-2A3A-344B-AA57-492DEEC54954}" destId="{F81F5FA6-39BA-FC48-8587-90E18799D561}" srcOrd="0" destOrd="0" presId="urn:microsoft.com/office/officeart/2005/8/layout/cycle4"/>
    <dgm:cxn modelId="{E71010F9-D9CE-4300-B2DC-07A8CA3F17AA}" type="presParOf" srcId="{15090C12-2A3A-344B-AA57-492DEEC54954}" destId="{27DC3BC4-CA0C-474A-BBA5-DCF1F164A4AE}" srcOrd="1" destOrd="0" presId="urn:microsoft.com/office/officeart/2005/8/layout/cycle4"/>
    <dgm:cxn modelId="{E9069516-219A-4604-97E4-C2A181DA6654}" type="presParOf" srcId="{F8979557-5E8C-CD43-8428-040F7BEF13D3}" destId="{12302CDB-86E5-9546-8C94-C434BC25430F}" srcOrd="2" destOrd="0" presId="urn:microsoft.com/office/officeart/2005/8/layout/cycle4"/>
    <dgm:cxn modelId="{FDE74D84-1CBB-4928-B7E4-C611FA770C12}" type="presParOf" srcId="{12302CDB-86E5-9546-8C94-C434BC25430F}" destId="{54A7FFC7-1686-4641-A332-6CC69AF0FB47}" srcOrd="0" destOrd="0" presId="urn:microsoft.com/office/officeart/2005/8/layout/cycle4"/>
    <dgm:cxn modelId="{F8A15ECB-DABB-4B02-9786-CABE4A053ADC}" type="presParOf" srcId="{12302CDB-86E5-9546-8C94-C434BC25430F}" destId="{8AA60D03-5447-534E-886D-0A7FF0AFBE72}" srcOrd="1" destOrd="0" presId="urn:microsoft.com/office/officeart/2005/8/layout/cycle4"/>
    <dgm:cxn modelId="{CB48141C-7F8E-4C58-B328-B638CC499C28}" type="presParOf" srcId="{F8979557-5E8C-CD43-8428-040F7BEF13D3}" destId="{526897CB-9D50-D143-8406-D29A3A05B209}" srcOrd="3" destOrd="0" presId="urn:microsoft.com/office/officeart/2005/8/layout/cycle4"/>
    <dgm:cxn modelId="{6351C097-3F03-45FD-A903-B23993AA616C}" type="presParOf" srcId="{9B6C9603-43DC-3549-AB54-362019D3EF75}" destId="{420C11CE-7A27-CC48-B45F-E7673E58A9F9}" srcOrd="1" destOrd="0" presId="urn:microsoft.com/office/officeart/2005/8/layout/cycle4"/>
    <dgm:cxn modelId="{64D67707-2F66-4783-9485-2DE299E5B690}" type="presParOf" srcId="{420C11CE-7A27-CC48-B45F-E7673E58A9F9}" destId="{5BF82078-0B5F-9540-B6A9-2C450AD82B33}" srcOrd="0" destOrd="0" presId="urn:microsoft.com/office/officeart/2005/8/layout/cycle4"/>
    <dgm:cxn modelId="{E5F07875-439F-406E-AB35-6BED31DF97C6}" type="presParOf" srcId="{420C11CE-7A27-CC48-B45F-E7673E58A9F9}" destId="{4E66FBFD-BE0D-3C4D-B302-E437BF3097B8}" srcOrd="1" destOrd="0" presId="urn:microsoft.com/office/officeart/2005/8/layout/cycle4"/>
    <dgm:cxn modelId="{C66466EA-9BDE-41D6-BE57-98FA8D0DC432}" type="presParOf" srcId="{420C11CE-7A27-CC48-B45F-E7673E58A9F9}" destId="{7C49FCFA-BDBD-C548-BDB8-0B98EE54389D}" srcOrd="2" destOrd="0" presId="urn:microsoft.com/office/officeart/2005/8/layout/cycle4"/>
    <dgm:cxn modelId="{72A38BC0-9F39-4B78-B966-20FF8A9B5841}" type="presParOf" srcId="{420C11CE-7A27-CC48-B45F-E7673E58A9F9}" destId="{B1AA901A-1A69-EF44-810E-8085D27DBAA7}" srcOrd="3" destOrd="0" presId="urn:microsoft.com/office/officeart/2005/8/layout/cycle4"/>
    <dgm:cxn modelId="{D8B77B55-2BD9-4E57-9A58-054A856EE00B}" type="presParOf" srcId="{420C11CE-7A27-CC48-B45F-E7673E58A9F9}" destId="{4909352E-2042-744A-8627-1DE9F93AB387}" srcOrd="4" destOrd="0" presId="urn:microsoft.com/office/officeart/2005/8/layout/cycle4"/>
    <dgm:cxn modelId="{7C951329-E121-4A1B-B7F3-A3E3BEE1F049}" type="presParOf" srcId="{9B6C9603-43DC-3549-AB54-362019D3EF75}" destId="{FBF7901D-06D1-E641-9F79-878F2C885FED}" srcOrd="2" destOrd="0" presId="urn:microsoft.com/office/officeart/2005/8/layout/cycle4"/>
    <dgm:cxn modelId="{E4ABADF4-9383-4117-A373-E4EC605453B3}" type="presParOf" srcId="{9B6C9603-43DC-3549-AB54-362019D3EF75}" destId="{4B99108F-AD89-A141-8F95-8BB8E0BF1268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F3FC91-75B5-41DA-A3C1-69010561C90D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94B111-D700-448D-93BF-761AEC136E1B}">
      <dgm:prSet phldrT="[Text]"/>
      <dgm:spPr/>
      <dgm:t>
        <a:bodyPr/>
        <a:lstStyle/>
        <a:p>
          <a:r>
            <a:rPr lang="en-US" dirty="0" smtClean="0"/>
            <a:t>Turnaround</a:t>
          </a:r>
        </a:p>
        <a:p>
          <a:r>
            <a:rPr lang="en-US" dirty="0" smtClean="0"/>
            <a:t>School</a:t>
          </a:r>
        </a:p>
      </dgm:t>
    </dgm:pt>
    <dgm:pt modelId="{18786367-6FF4-4A4E-A82B-B5612BF2EA55}" type="parTrans" cxnId="{0F30C757-BE18-4FCC-8433-9CBEAAD6D5AC}">
      <dgm:prSet/>
      <dgm:spPr/>
      <dgm:t>
        <a:bodyPr/>
        <a:lstStyle/>
        <a:p>
          <a:endParaRPr lang="en-US"/>
        </a:p>
      </dgm:t>
    </dgm:pt>
    <dgm:pt modelId="{99068484-07A2-438C-83C5-6FE21C6C029F}" type="sibTrans" cxnId="{0F30C757-BE18-4FCC-8433-9CBEAAD6D5AC}">
      <dgm:prSet/>
      <dgm:spPr/>
      <dgm:t>
        <a:bodyPr/>
        <a:lstStyle/>
        <a:p>
          <a:endParaRPr lang="en-US"/>
        </a:p>
      </dgm:t>
    </dgm:pt>
    <dgm:pt modelId="{5ECA1742-5963-4A84-BA1F-8849F1D2FD7A}">
      <dgm:prSet phldrT="[Text]"/>
      <dgm:spPr/>
      <dgm:t>
        <a:bodyPr/>
        <a:lstStyle/>
        <a:p>
          <a:r>
            <a:rPr lang="en-US" dirty="0" smtClean="0"/>
            <a:t>Commitment to Change</a:t>
          </a:r>
          <a:endParaRPr lang="en-US" dirty="0"/>
        </a:p>
      </dgm:t>
    </dgm:pt>
    <dgm:pt modelId="{2BD4B9B5-12CD-46D0-B0F4-1146C494F08E}" type="parTrans" cxnId="{825AABCE-C1AB-4261-91EF-1171338F7C3A}">
      <dgm:prSet/>
      <dgm:spPr/>
      <dgm:t>
        <a:bodyPr/>
        <a:lstStyle/>
        <a:p>
          <a:endParaRPr lang="en-US"/>
        </a:p>
      </dgm:t>
    </dgm:pt>
    <dgm:pt modelId="{39F647AE-01E2-4261-8541-12C9D68AD3CC}" type="sibTrans" cxnId="{825AABCE-C1AB-4261-91EF-1171338F7C3A}">
      <dgm:prSet/>
      <dgm:spPr/>
      <dgm:t>
        <a:bodyPr/>
        <a:lstStyle/>
        <a:p>
          <a:endParaRPr lang="en-US"/>
        </a:p>
      </dgm:t>
    </dgm:pt>
    <dgm:pt modelId="{B39E1A81-7509-4FB0-9742-8022168ECB2F}">
      <dgm:prSet phldrT="[Text]"/>
      <dgm:spPr/>
      <dgm:t>
        <a:bodyPr/>
        <a:lstStyle/>
        <a:p>
          <a:r>
            <a:rPr lang="en-US" dirty="0" smtClean="0"/>
            <a:t>Community Engagement</a:t>
          </a:r>
          <a:endParaRPr lang="en-US" dirty="0"/>
        </a:p>
      </dgm:t>
    </dgm:pt>
    <dgm:pt modelId="{5B9262E3-4FFD-4A97-A8BB-78347B4CC037}" type="parTrans" cxnId="{53D93506-F39A-49B4-9F0F-0436E0084B39}">
      <dgm:prSet/>
      <dgm:spPr/>
      <dgm:t>
        <a:bodyPr/>
        <a:lstStyle/>
        <a:p>
          <a:endParaRPr lang="en-US"/>
        </a:p>
      </dgm:t>
    </dgm:pt>
    <dgm:pt modelId="{7BEAF217-45CD-4F34-B927-3227CA16F110}" type="sibTrans" cxnId="{53D93506-F39A-49B4-9F0F-0436E0084B39}">
      <dgm:prSet/>
      <dgm:spPr/>
      <dgm:t>
        <a:bodyPr/>
        <a:lstStyle/>
        <a:p>
          <a:endParaRPr lang="en-US"/>
        </a:p>
      </dgm:t>
    </dgm:pt>
    <dgm:pt modelId="{7785918B-916C-40DC-BE64-4ED8689425EC}">
      <dgm:prSet phldrT="[Text]"/>
      <dgm:spPr/>
      <dgm:t>
        <a:bodyPr/>
        <a:lstStyle/>
        <a:p>
          <a:r>
            <a:rPr lang="en-US" dirty="0" smtClean="0"/>
            <a:t>Teacher Selection</a:t>
          </a:r>
          <a:endParaRPr lang="en-US" dirty="0"/>
        </a:p>
      </dgm:t>
    </dgm:pt>
    <dgm:pt modelId="{CA8E7C1F-23F5-4535-A34B-37DFB94E68D8}" type="parTrans" cxnId="{85F388D1-5E2B-4988-BF7B-20C35664C110}">
      <dgm:prSet/>
      <dgm:spPr/>
      <dgm:t>
        <a:bodyPr/>
        <a:lstStyle/>
        <a:p>
          <a:endParaRPr lang="en-US"/>
        </a:p>
      </dgm:t>
    </dgm:pt>
    <dgm:pt modelId="{462F6E8A-F68F-4276-9DCD-0E17ABF1431D}" type="sibTrans" cxnId="{85F388D1-5E2B-4988-BF7B-20C35664C110}">
      <dgm:prSet/>
      <dgm:spPr/>
      <dgm:t>
        <a:bodyPr/>
        <a:lstStyle/>
        <a:p>
          <a:endParaRPr lang="en-US"/>
        </a:p>
      </dgm:t>
    </dgm:pt>
    <dgm:pt modelId="{E226A5CE-6704-4108-8A1C-6998199FA069}">
      <dgm:prSet phldrT="[Text]"/>
      <dgm:spPr/>
      <dgm:t>
        <a:bodyPr/>
        <a:lstStyle/>
        <a:p>
          <a:r>
            <a:rPr lang="en-US" dirty="0" smtClean="0"/>
            <a:t>Leader Selection</a:t>
          </a:r>
          <a:endParaRPr lang="en-US" dirty="0"/>
        </a:p>
      </dgm:t>
    </dgm:pt>
    <dgm:pt modelId="{D094DCEC-7808-4C43-99CD-CDDB5B26E9A3}" type="parTrans" cxnId="{5195F2B6-BC1A-4B30-896A-9CBE4969253E}">
      <dgm:prSet/>
      <dgm:spPr/>
      <dgm:t>
        <a:bodyPr/>
        <a:lstStyle/>
        <a:p>
          <a:endParaRPr lang="en-US"/>
        </a:p>
      </dgm:t>
    </dgm:pt>
    <dgm:pt modelId="{C45FAA46-978F-4D29-8BC4-ECD12BC43FCB}" type="sibTrans" cxnId="{5195F2B6-BC1A-4B30-896A-9CBE4969253E}">
      <dgm:prSet/>
      <dgm:spPr/>
      <dgm:t>
        <a:bodyPr/>
        <a:lstStyle/>
        <a:p>
          <a:endParaRPr lang="en-US"/>
        </a:p>
      </dgm:t>
    </dgm:pt>
    <dgm:pt modelId="{B253DB48-38BB-4963-BF38-A8DF8F21F52C}">
      <dgm:prSet/>
      <dgm:spPr/>
      <dgm:t>
        <a:bodyPr/>
        <a:lstStyle/>
        <a:p>
          <a:r>
            <a:rPr lang="en-US" dirty="0" smtClean="0"/>
            <a:t>Leader</a:t>
          </a:r>
        </a:p>
        <a:p>
          <a:r>
            <a:rPr lang="en-US" dirty="0" smtClean="0"/>
            <a:t>Autonomy</a:t>
          </a:r>
          <a:endParaRPr lang="en-US" dirty="0"/>
        </a:p>
      </dgm:t>
    </dgm:pt>
    <dgm:pt modelId="{4454F00B-A01C-47F9-99AD-6D6D52B870F1}" type="parTrans" cxnId="{423D8EFF-8F7D-4F9A-BB9A-68D4DF65D344}">
      <dgm:prSet/>
      <dgm:spPr/>
      <dgm:t>
        <a:bodyPr/>
        <a:lstStyle/>
        <a:p>
          <a:endParaRPr lang="en-US"/>
        </a:p>
      </dgm:t>
    </dgm:pt>
    <dgm:pt modelId="{7773A16B-48DF-4C10-83C4-F524DBA16346}" type="sibTrans" cxnId="{423D8EFF-8F7D-4F9A-BB9A-68D4DF65D344}">
      <dgm:prSet/>
      <dgm:spPr/>
      <dgm:t>
        <a:bodyPr/>
        <a:lstStyle/>
        <a:p>
          <a:endParaRPr lang="en-US"/>
        </a:p>
      </dgm:t>
    </dgm:pt>
    <dgm:pt modelId="{0AE606C2-ACB6-4664-8538-A6DB5D2DFE00}">
      <dgm:prSet/>
      <dgm:spPr/>
      <dgm:t>
        <a:bodyPr/>
        <a:lstStyle/>
        <a:p>
          <a:r>
            <a:rPr lang="en-US" dirty="0" smtClean="0"/>
            <a:t>Leader Development</a:t>
          </a:r>
          <a:endParaRPr lang="en-US" dirty="0"/>
        </a:p>
      </dgm:t>
    </dgm:pt>
    <dgm:pt modelId="{FE01D220-CE3C-4FFD-A8B2-3C471E86974B}" type="parTrans" cxnId="{18DB631B-CCC1-4BA8-B77D-84AC8E8570F6}">
      <dgm:prSet/>
      <dgm:spPr/>
      <dgm:t>
        <a:bodyPr/>
        <a:lstStyle/>
        <a:p>
          <a:endParaRPr lang="en-US"/>
        </a:p>
      </dgm:t>
    </dgm:pt>
    <dgm:pt modelId="{43FF5BA2-3A73-427F-9051-4F8E2C35AA20}" type="sibTrans" cxnId="{18DB631B-CCC1-4BA8-B77D-84AC8E8570F6}">
      <dgm:prSet/>
      <dgm:spPr/>
      <dgm:t>
        <a:bodyPr/>
        <a:lstStyle/>
        <a:p>
          <a:endParaRPr lang="en-US"/>
        </a:p>
      </dgm:t>
    </dgm:pt>
    <dgm:pt modelId="{209A6E93-8567-4666-95B7-3F78430BA8B2}">
      <dgm:prSet/>
      <dgm:spPr/>
      <dgm:t>
        <a:bodyPr/>
        <a:lstStyle/>
        <a:p>
          <a:r>
            <a:rPr lang="en-US" dirty="0" smtClean="0"/>
            <a:t>Leader Accountability</a:t>
          </a:r>
          <a:endParaRPr lang="en-US" dirty="0"/>
        </a:p>
      </dgm:t>
    </dgm:pt>
    <dgm:pt modelId="{DAA45796-77C2-4F11-91A5-30D1AAC482E6}" type="parTrans" cxnId="{D4CB1E24-2308-4899-B994-A749B8235687}">
      <dgm:prSet/>
      <dgm:spPr/>
      <dgm:t>
        <a:bodyPr/>
        <a:lstStyle/>
        <a:p>
          <a:endParaRPr lang="en-US"/>
        </a:p>
      </dgm:t>
    </dgm:pt>
    <dgm:pt modelId="{56D87498-BC7C-4472-83A9-E93CC486FBA6}" type="sibTrans" cxnId="{D4CB1E24-2308-4899-B994-A749B8235687}">
      <dgm:prSet/>
      <dgm:spPr/>
      <dgm:t>
        <a:bodyPr/>
        <a:lstStyle/>
        <a:p>
          <a:endParaRPr lang="en-US"/>
        </a:p>
      </dgm:t>
    </dgm:pt>
    <dgm:pt modelId="{49F1D37C-0E8F-4F58-A112-C6E826608D79}" type="pres">
      <dgm:prSet presAssocID="{0DF3FC91-75B5-41DA-A3C1-69010561C90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1ABE21-1488-4601-87FE-F12EBBB829C6}" type="pres">
      <dgm:prSet presAssocID="{D694B111-D700-448D-93BF-761AEC136E1B}" presName="centerShape" presStyleLbl="node0" presStyleIdx="0" presStyleCnt="1"/>
      <dgm:spPr/>
      <dgm:t>
        <a:bodyPr/>
        <a:lstStyle/>
        <a:p>
          <a:endParaRPr lang="en-US"/>
        </a:p>
      </dgm:t>
    </dgm:pt>
    <dgm:pt modelId="{B64FB612-7B7D-48C6-81B5-20FF8639B120}" type="pres">
      <dgm:prSet presAssocID="{5ECA1742-5963-4A84-BA1F-8849F1D2FD7A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B1E47E-6045-463A-A424-9CDB7E645528}" type="pres">
      <dgm:prSet presAssocID="{5ECA1742-5963-4A84-BA1F-8849F1D2FD7A}" presName="dummy" presStyleCnt="0"/>
      <dgm:spPr/>
    </dgm:pt>
    <dgm:pt modelId="{114E9952-E637-4157-AE61-DDE39B39F3ED}" type="pres">
      <dgm:prSet presAssocID="{39F647AE-01E2-4261-8541-12C9D68AD3CC}" presName="sibTrans" presStyleLbl="sibTrans2D1" presStyleIdx="0" presStyleCnt="7"/>
      <dgm:spPr/>
      <dgm:t>
        <a:bodyPr/>
        <a:lstStyle/>
        <a:p>
          <a:endParaRPr lang="en-US"/>
        </a:p>
      </dgm:t>
    </dgm:pt>
    <dgm:pt modelId="{80BDD05E-82A0-4ADC-8850-67D0E6797E55}" type="pres">
      <dgm:prSet presAssocID="{B253DB48-38BB-4963-BF38-A8DF8F21F52C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69BC79-8ACC-4BB9-AD3B-8D7A1A6D0025}" type="pres">
      <dgm:prSet presAssocID="{B253DB48-38BB-4963-BF38-A8DF8F21F52C}" presName="dummy" presStyleCnt="0"/>
      <dgm:spPr/>
    </dgm:pt>
    <dgm:pt modelId="{820918BF-2A71-462E-AE2C-4AB0539B70E5}" type="pres">
      <dgm:prSet presAssocID="{7773A16B-48DF-4C10-83C4-F524DBA16346}" presName="sibTrans" presStyleLbl="sibTrans2D1" presStyleIdx="1" presStyleCnt="7"/>
      <dgm:spPr/>
      <dgm:t>
        <a:bodyPr/>
        <a:lstStyle/>
        <a:p>
          <a:endParaRPr lang="en-US"/>
        </a:p>
      </dgm:t>
    </dgm:pt>
    <dgm:pt modelId="{625CBB91-864B-43DE-96FF-F9B1CE0CB6F2}" type="pres">
      <dgm:prSet presAssocID="{0AE606C2-ACB6-4664-8538-A6DB5D2DFE00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9F0D34-D274-40A4-8FF8-F31382256E7B}" type="pres">
      <dgm:prSet presAssocID="{0AE606C2-ACB6-4664-8538-A6DB5D2DFE00}" presName="dummy" presStyleCnt="0"/>
      <dgm:spPr/>
    </dgm:pt>
    <dgm:pt modelId="{139C905E-0147-49E5-90F6-5482D6CD44CD}" type="pres">
      <dgm:prSet presAssocID="{43FF5BA2-3A73-427F-9051-4F8E2C35AA20}" presName="sibTrans" presStyleLbl="sibTrans2D1" presStyleIdx="2" presStyleCnt="7"/>
      <dgm:spPr/>
      <dgm:t>
        <a:bodyPr/>
        <a:lstStyle/>
        <a:p>
          <a:endParaRPr lang="en-US"/>
        </a:p>
      </dgm:t>
    </dgm:pt>
    <dgm:pt modelId="{2384661E-848A-4AB4-A4E0-9FABC46E8E81}" type="pres">
      <dgm:prSet presAssocID="{209A6E93-8567-4666-95B7-3F78430BA8B2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0A9D36-0608-45CB-A2A5-803E7F697E14}" type="pres">
      <dgm:prSet presAssocID="{209A6E93-8567-4666-95B7-3F78430BA8B2}" presName="dummy" presStyleCnt="0"/>
      <dgm:spPr/>
    </dgm:pt>
    <dgm:pt modelId="{B1F6F424-A492-468E-99FC-217E17D3B794}" type="pres">
      <dgm:prSet presAssocID="{56D87498-BC7C-4472-83A9-E93CC486FBA6}" presName="sibTrans" presStyleLbl="sibTrans2D1" presStyleIdx="3" presStyleCnt="7"/>
      <dgm:spPr/>
      <dgm:t>
        <a:bodyPr/>
        <a:lstStyle/>
        <a:p>
          <a:endParaRPr lang="en-US"/>
        </a:p>
      </dgm:t>
    </dgm:pt>
    <dgm:pt modelId="{EF10B3C9-D3A2-4BB3-A412-0546FCE6B598}" type="pres">
      <dgm:prSet presAssocID="{B39E1A81-7509-4FB0-9742-8022168ECB2F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8C4019-D42B-43AB-BC96-F4AC810C23C3}" type="pres">
      <dgm:prSet presAssocID="{B39E1A81-7509-4FB0-9742-8022168ECB2F}" presName="dummy" presStyleCnt="0"/>
      <dgm:spPr/>
    </dgm:pt>
    <dgm:pt modelId="{0F1B5D11-A319-45CA-975D-A277CC492AA2}" type="pres">
      <dgm:prSet presAssocID="{7BEAF217-45CD-4F34-B927-3227CA16F110}" presName="sibTrans" presStyleLbl="sibTrans2D1" presStyleIdx="4" presStyleCnt="7"/>
      <dgm:spPr/>
      <dgm:t>
        <a:bodyPr/>
        <a:lstStyle/>
        <a:p>
          <a:endParaRPr lang="en-US"/>
        </a:p>
      </dgm:t>
    </dgm:pt>
    <dgm:pt modelId="{D9EA578F-8983-4E85-ADE2-2BAAE91A4DEB}" type="pres">
      <dgm:prSet presAssocID="{7785918B-916C-40DC-BE64-4ED8689425EC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FF4FC2-012E-4BCB-AED4-35BDB4C18BBD}" type="pres">
      <dgm:prSet presAssocID="{7785918B-916C-40DC-BE64-4ED8689425EC}" presName="dummy" presStyleCnt="0"/>
      <dgm:spPr/>
    </dgm:pt>
    <dgm:pt modelId="{0B0D7688-DB96-4536-A31A-26E9C18AD322}" type="pres">
      <dgm:prSet presAssocID="{462F6E8A-F68F-4276-9DCD-0E17ABF1431D}" presName="sibTrans" presStyleLbl="sibTrans2D1" presStyleIdx="5" presStyleCnt="7"/>
      <dgm:spPr/>
      <dgm:t>
        <a:bodyPr/>
        <a:lstStyle/>
        <a:p>
          <a:endParaRPr lang="en-US"/>
        </a:p>
      </dgm:t>
    </dgm:pt>
    <dgm:pt modelId="{1FBD5D01-E66B-4DB2-ABEF-3B84E73FAC0C}" type="pres">
      <dgm:prSet presAssocID="{E226A5CE-6704-4108-8A1C-6998199FA069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75697C-F433-4256-961B-1483E2331327}" type="pres">
      <dgm:prSet presAssocID="{E226A5CE-6704-4108-8A1C-6998199FA069}" presName="dummy" presStyleCnt="0"/>
      <dgm:spPr/>
    </dgm:pt>
    <dgm:pt modelId="{23A99D94-B476-400B-B12B-50A932BEC710}" type="pres">
      <dgm:prSet presAssocID="{C45FAA46-978F-4D29-8BC4-ECD12BC43FCB}" presName="sibTrans" presStyleLbl="sibTrans2D1" presStyleIdx="6" presStyleCnt="7"/>
      <dgm:spPr/>
      <dgm:t>
        <a:bodyPr/>
        <a:lstStyle/>
        <a:p>
          <a:endParaRPr lang="en-US"/>
        </a:p>
      </dgm:t>
    </dgm:pt>
  </dgm:ptLst>
  <dgm:cxnLst>
    <dgm:cxn modelId="{0F30C757-BE18-4FCC-8433-9CBEAAD6D5AC}" srcId="{0DF3FC91-75B5-41DA-A3C1-69010561C90D}" destId="{D694B111-D700-448D-93BF-761AEC136E1B}" srcOrd="0" destOrd="0" parTransId="{18786367-6FF4-4A4E-A82B-B5612BF2EA55}" sibTransId="{99068484-07A2-438C-83C5-6FE21C6C029F}"/>
    <dgm:cxn modelId="{423D8EFF-8F7D-4F9A-BB9A-68D4DF65D344}" srcId="{D694B111-D700-448D-93BF-761AEC136E1B}" destId="{B253DB48-38BB-4963-BF38-A8DF8F21F52C}" srcOrd="1" destOrd="0" parTransId="{4454F00B-A01C-47F9-99AD-6D6D52B870F1}" sibTransId="{7773A16B-48DF-4C10-83C4-F524DBA16346}"/>
    <dgm:cxn modelId="{53D93506-F39A-49B4-9F0F-0436E0084B39}" srcId="{D694B111-D700-448D-93BF-761AEC136E1B}" destId="{B39E1A81-7509-4FB0-9742-8022168ECB2F}" srcOrd="4" destOrd="0" parTransId="{5B9262E3-4FFD-4A97-A8BB-78347B4CC037}" sibTransId="{7BEAF217-45CD-4F34-B927-3227CA16F110}"/>
    <dgm:cxn modelId="{18DB631B-CCC1-4BA8-B77D-84AC8E8570F6}" srcId="{D694B111-D700-448D-93BF-761AEC136E1B}" destId="{0AE606C2-ACB6-4664-8538-A6DB5D2DFE00}" srcOrd="2" destOrd="0" parTransId="{FE01D220-CE3C-4FFD-A8B2-3C471E86974B}" sibTransId="{43FF5BA2-3A73-427F-9051-4F8E2C35AA20}"/>
    <dgm:cxn modelId="{527F6B04-1A99-4D4E-9601-4785C60D0D39}" type="presOf" srcId="{39F647AE-01E2-4261-8541-12C9D68AD3CC}" destId="{114E9952-E637-4157-AE61-DDE39B39F3ED}" srcOrd="0" destOrd="0" presId="urn:microsoft.com/office/officeart/2005/8/layout/radial6"/>
    <dgm:cxn modelId="{85F388D1-5E2B-4988-BF7B-20C35664C110}" srcId="{D694B111-D700-448D-93BF-761AEC136E1B}" destId="{7785918B-916C-40DC-BE64-4ED8689425EC}" srcOrd="5" destOrd="0" parTransId="{CA8E7C1F-23F5-4535-A34B-37DFB94E68D8}" sibTransId="{462F6E8A-F68F-4276-9DCD-0E17ABF1431D}"/>
    <dgm:cxn modelId="{6104BA9D-1D70-44F0-937D-1AFB68C42AC2}" type="presOf" srcId="{462F6E8A-F68F-4276-9DCD-0E17ABF1431D}" destId="{0B0D7688-DB96-4536-A31A-26E9C18AD322}" srcOrd="0" destOrd="0" presId="urn:microsoft.com/office/officeart/2005/8/layout/radial6"/>
    <dgm:cxn modelId="{82C6DB9B-69CD-4355-9678-47F1D085CBC7}" type="presOf" srcId="{56D87498-BC7C-4472-83A9-E93CC486FBA6}" destId="{B1F6F424-A492-468E-99FC-217E17D3B794}" srcOrd="0" destOrd="0" presId="urn:microsoft.com/office/officeart/2005/8/layout/radial6"/>
    <dgm:cxn modelId="{97E69DA2-A8F9-4915-ABBC-DA2A2C0919F0}" type="presOf" srcId="{0AE606C2-ACB6-4664-8538-A6DB5D2DFE00}" destId="{625CBB91-864B-43DE-96FF-F9B1CE0CB6F2}" srcOrd="0" destOrd="0" presId="urn:microsoft.com/office/officeart/2005/8/layout/radial6"/>
    <dgm:cxn modelId="{D4CB1E24-2308-4899-B994-A749B8235687}" srcId="{D694B111-D700-448D-93BF-761AEC136E1B}" destId="{209A6E93-8567-4666-95B7-3F78430BA8B2}" srcOrd="3" destOrd="0" parTransId="{DAA45796-77C2-4F11-91A5-30D1AAC482E6}" sibTransId="{56D87498-BC7C-4472-83A9-E93CC486FBA6}"/>
    <dgm:cxn modelId="{825AABCE-C1AB-4261-91EF-1171338F7C3A}" srcId="{D694B111-D700-448D-93BF-761AEC136E1B}" destId="{5ECA1742-5963-4A84-BA1F-8849F1D2FD7A}" srcOrd="0" destOrd="0" parTransId="{2BD4B9B5-12CD-46D0-B0F4-1146C494F08E}" sibTransId="{39F647AE-01E2-4261-8541-12C9D68AD3CC}"/>
    <dgm:cxn modelId="{8602D7C0-FB18-4135-914D-82DAC77DA287}" type="presOf" srcId="{B39E1A81-7509-4FB0-9742-8022168ECB2F}" destId="{EF10B3C9-D3A2-4BB3-A412-0546FCE6B598}" srcOrd="0" destOrd="0" presId="urn:microsoft.com/office/officeart/2005/8/layout/radial6"/>
    <dgm:cxn modelId="{21627D78-5FE4-4A9C-A153-0FB21D245ECF}" type="presOf" srcId="{7BEAF217-45CD-4F34-B927-3227CA16F110}" destId="{0F1B5D11-A319-45CA-975D-A277CC492AA2}" srcOrd="0" destOrd="0" presId="urn:microsoft.com/office/officeart/2005/8/layout/radial6"/>
    <dgm:cxn modelId="{184D07AB-223E-4CDD-90A0-3A78BE643156}" type="presOf" srcId="{43FF5BA2-3A73-427F-9051-4F8E2C35AA20}" destId="{139C905E-0147-49E5-90F6-5482D6CD44CD}" srcOrd="0" destOrd="0" presId="urn:microsoft.com/office/officeart/2005/8/layout/radial6"/>
    <dgm:cxn modelId="{584A7FB8-1B5F-4BA6-8476-B02B9A6B070F}" type="presOf" srcId="{D694B111-D700-448D-93BF-761AEC136E1B}" destId="{951ABE21-1488-4601-87FE-F12EBBB829C6}" srcOrd="0" destOrd="0" presId="urn:microsoft.com/office/officeart/2005/8/layout/radial6"/>
    <dgm:cxn modelId="{ABC0FFEB-E4AB-4456-8B4E-C351E72B8D59}" type="presOf" srcId="{7773A16B-48DF-4C10-83C4-F524DBA16346}" destId="{820918BF-2A71-462E-AE2C-4AB0539B70E5}" srcOrd="0" destOrd="0" presId="urn:microsoft.com/office/officeart/2005/8/layout/radial6"/>
    <dgm:cxn modelId="{5195F2B6-BC1A-4B30-896A-9CBE4969253E}" srcId="{D694B111-D700-448D-93BF-761AEC136E1B}" destId="{E226A5CE-6704-4108-8A1C-6998199FA069}" srcOrd="6" destOrd="0" parTransId="{D094DCEC-7808-4C43-99CD-CDDB5B26E9A3}" sibTransId="{C45FAA46-978F-4D29-8BC4-ECD12BC43FCB}"/>
    <dgm:cxn modelId="{EB659DF2-FFF0-4CD8-B4E9-4062CF9C0E9D}" type="presOf" srcId="{E226A5CE-6704-4108-8A1C-6998199FA069}" destId="{1FBD5D01-E66B-4DB2-ABEF-3B84E73FAC0C}" srcOrd="0" destOrd="0" presId="urn:microsoft.com/office/officeart/2005/8/layout/radial6"/>
    <dgm:cxn modelId="{84A382A4-D4C5-4C00-8DDA-0227B9B1D6B3}" type="presOf" srcId="{0DF3FC91-75B5-41DA-A3C1-69010561C90D}" destId="{49F1D37C-0E8F-4F58-A112-C6E826608D79}" srcOrd="0" destOrd="0" presId="urn:microsoft.com/office/officeart/2005/8/layout/radial6"/>
    <dgm:cxn modelId="{F68FE3A7-D242-49FC-9718-8032B907158C}" type="presOf" srcId="{209A6E93-8567-4666-95B7-3F78430BA8B2}" destId="{2384661E-848A-4AB4-A4E0-9FABC46E8E81}" srcOrd="0" destOrd="0" presId="urn:microsoft.com/office/officeart/2005/8/layout/radial6"/>
    <dgm:cxn modelId="{03D19ECD-77BE-4568-A4CA-98EF61AF4034}" type="presOf" srcId="{5ECA1742-5963-4A84-BA1F-8849F1D2FD7A}" destId="{B64FB612-7B7D-48C6-81B5-20FF8639B120}" srcOrd="0" destOrd="0" presId="urn:microsoft.com/office/officeart/2005/8/layout/radial6"/>
    <dgm:cxn modelId="{FF9A0785-ECA0-4D1F-B411-6E72ABC4CA9D}" type="presOf" srcId="{7785918B-916C-40DC-BE64-4ED8689425EC}" destId="{D9EA578F-8983-4E85-ADE2-2BAAE91A4DEB}" srcOrd="0" destOrd="0" presId="urn:microsoft.com/office/officeart/2005/8/layout/radial6"/>
    <dgm:cxn modelId="{CA48F027-3226-414B-8602-630CF927A33F}" type="presOf" srcId="{C45FAA46-978F-4D29-8BC4-ECD12BC43FCB}" destId="{23A99D94-B476-400B-B12B-50A932BEC710}" srcOrd="0" destOrd="0" presId="urn:microsoft.com/office/officeart/2005/8/layout/radial6"/>
    <dgm:cxn modelId="{BD99B7A3-4ACD-4B74-BACC-EFEE944B4D6E}" type="presOf" srcId="{B253DB48-38BB-4963-BF38-A8DF8F21F52C}" destId="{80BDD05E-82A0-4ADC-8850-67D0E6797E55}" srcOrd="0" destOrd="0" presId="urn:microsoft.com/office/officeart/2005/8/layout/radial6"/>
    <dgm:cxn modelId="{5576BD7A-D2A9-4A67-93EE-9B972AEA201A}" type="presParOf" srcId="{49F1D37C-0E8F-4F58-A112-C6E826608D79}" destId="{951ABE21-1488-4601-87FE-F12EBBB829C6}" srcOrd="0" destOrd="0" presId="urn:microsoft.com/office/officeart/2005/8/layout/radial6"/>
    <dgm:cxn modelId="{6783B6C4-639D-4772-88E5-6A4C78351B8C}" type="presParOf" srcId="{49F1D37C-0E8F-4F58-A112-C6E826608D79}" destId="{B64FB612-7B7D-48C6-81B5-20FF8639B120}" srcOrd="1" destOrd="0" presId="urn:microsoft.com/office/officeart/2005/8/layout/radial6"/>
    <dgm:cxn modelId="{78EC4266-CF97-4C78-A4E9-F22C81530026}" type="presParOf" srcId="{49F1D37C-0E8F-4F58-A112-C6E826608D79}" destId="{F8B1E47E-6045-463A-A424-9CDB7E645528}" srcOrd="2" destOrd="0" presId="urn:microsoft.com/office/officeart/2005/8/layout/radial6"/>
    <dgm:cxn modelId="{FE3D4A64-DE68-433F-804E-9A60B37EF06F}" type="presParOf" srcId="{49F1D37C-0E8F-4F58-A112-C6E826608D79}" destId="{114E9952-E637-4157-AE61-DDE39B39F3ED}" srcOrd="3" destOrd="0" presId="urn:microsoft.com/office/officeart/2005/8/layout/radial6"/>
    <dgm:cxn modelId="{41E52D67-5F68-4EAA-8419-1BBFE4E41A26}" type="presParOf" srcId="{49F1D37C-0E8F-4F58-A112-C6E826608D79}" destId="{80BDD05E-82A0-4ADC-8850-67D0E6797E55}" srcOrd="4" destOrd="0" presId="urn:microsoft.com/office/officeart/2005/8/layout/radial6"/>
    <dgm:cxn modelId="{A615965B-59F0-416F-9FE3-3955588C394C}" type="presParOf" srcId="{49F1D37C-0E8F-4F58-A112-C6E826608D79}" destId="{3169BC79-8ACC-4BB9-AD3B-8D7A1A6D0025}" srcOrd="5" destOrd="0" presId="urn:microsoft.com/office/officeart/2005/8/layout/radial6"/>
    <dgm:cxn modelId="{A643E5A1-9C5F-4F49-B7EA-123C9A3FDB65}" type="presParOf" srcId="{49F1D37C-0E8F-4F58-A112-C6E826608D79}" destId="{820918BF-2A71-462E-AE2C-4AB0539B70E5}" srcOrd="6" destOrd="0" presId="urn:microsoft.com/office/officeart/2005/8/layout/radial6"/>
    <dgm:cxn modelId="{9BF63F48-416C-4A1E-AA1D-A1B6EE8EBA28}" type="presParOf" srcId="{49F1D37C-0E8F-4F58-A112-C6E826608D79}" destId="{625CBB91-864B-43DE-96FF-F9B1CE0CB6F2}" srcOrd="7" destOrd="0" presId="urn:microsoft.com/office/officeart/2005/8/layout/radial6"/>
    <dgm:cxn modelId="{90C9C609-6A0B-49F3-ADA3-E1D342814646}" type="presParOf" srcId="{49F1D37C-0E8F-4F58-A112-C6E826608D79}" destId="{719F0D34-D274-40A4-8FF8-F31382256E7B}" srcOrd="8" destOrd="0" presId="urn:microsoft.com/office/officeart/2005/8/layout/radial6"/>
    <dgm:cxn modelId="{B8523363-0A4C-4957-AECA-6055858E0BDF}" type="presParOf" srcId="{49F1D37C-0E8F-4F58-A112-C6E826608D79}" destId="{139C905E-0147-49E5-90F6-5482D6CD44CD}" srcOrd="9" destOrd="0" presId="urn:microsoft.com/office/officeart/2005/8/layout/radial6"/>
    <dgm:cxn modelId="{D3AB3559-2D39-4082-A2BE-C8BEF75CE8B5}" type="presParOf" srcId="{49F1D37C-0E8F-4F58-A112-C6E826608D79}" destId="{2384661E-848A-4AB4-A4E0-9FABC46E8E81}" srcOrd="10" destOrd="0" presId="urn:microsoft.com/office/officeart/2005/8/layout/radial6"/>
    <dgm:cxn modelId="{BB5C4A45-F0A6-4C9A-9F3C-2B8DEDC94C4D}" type="presParOf" srcId="{49F1D37C-0E8F-4F58-A112-C6E826608D79}" destId="{730A9D36-0608-45CB-A2A5-803E7F697E14}" srcOrd="11" destOrd="0" presId="urn:microsoft.com/office/officeart/2005/8/layout/radial6"/>
    <dgm:cxn modelId="{262B2CE4-EB07-4D52-8063-4932F9C76872}" type="presParOf" srcId="{49F1D37C-0E8F-4F58-A112-C6E826608D79}" destId="{B1F6F424-A492-468E-99FC-217E17D3B794}" srcOrd="12" destOrd="0" presId="urn:microsoft.com/office/officeart/2005/8/layout/radial6"/>
    <dgm:cxn modelId="{B57EE939-EA17-4A67-B994-40BA2E214D79}" type="presParOf" srcId="{49F1D37C-0E8F-4F58-A112-C6E826608D79}" destId="{EF10B3C9-D3A2-4BB3-A412-0546FCE6B598}" srcOrd="13" destOrd="0" presId="urn:microsoft.com/office/officeart/2005/8/layout/radial6"/>
    <dgm:cxn modelId="{9B930CA4-53F1-46D3-AAC5-8D144F818D70}" type="presParOf" srcId="{49F1D37C-0E8F-4F58-A112-C6E826608D79}" destId="{5C8C4019-D42B-43AB-BC96-F4AC810C23C3}" srcOrd="14" destOrd="0" presId="urn:microsoft.com/office/officeart/2005/8/layout/radial6"/>
    <dgm:cxn modelId="{2C868939-4810-4FD7-BE05-5B25B4109088}" type="presParOf" srcId="{49F1D37C-0E8F-4F58-A112-C6E826608D79}" destId="{0F1B5D11-A319-45CA-975D-A277CC492AA2}" srcOrd="15" destOrd="0" presId="urn:microsoft.com/office/officeart/2005/8/layout/radial6"/>
    <dgm:cxn modelId="{F0A357DF-AAEC-45E3-B3E5-1294D51507E3}" type="presParOf" srcId="{49F1D37C-0E8F-4F58-A112-C6E826608D79}" destId="{D9EA578F-8983-4E85-ADE2-2BAAE91A4DEB}" srcOrd="16" destOrd="0" presId="urn:microsoft.com/office/officeart/2005/8/layout/radial6"/>
    <dgm:cxn modelId="{9CDCFFC0-DCB2-4013-9AAF-1B67E8B6B7D2}" type="presParOf" srcId="{49F1D37C-0E8F-4F58-A112-C6E826608D79}" destId="{81FF4FC2-012E-4BCB-AED4-35BDB4C18BBD}" srcOrd="17" destOrd="0" presId="urn:microsoft.com/office/officeart/2005/8/layout/radial6"/>
    <dgm:cxn modelId="{05E7B33A-FBF4-4BEF-B12F-592731BFB69B}" type="presParOf" srcId="{49F1D37C-0E8F-4F58-A112-C6E826608D79}" destId="{0B0D7688-DB96-4536-A31A-26E9C18AD322}" srcOrd="18" destOrd="0" presId="urn:microsoft.com/office/officeart/2005/8/layout/radial6"/>
    <dgm:cxn modelId="{60B471FB-1906-4683-B176-E30C6D3D6711}" type="presParOf" srcId="{49F1D37C-0E8F-4F58-A112-C6E826608D79}" destId="{1FBD5D01-E66B-4DB2-ABEF-3B84E73FAC0C}" srcOrd="19" destOrd="0" presId="urn:microsoft.com/office/officeart/2005/8/layout/radial6"/>
    <dgm:cxn modelId="{6F6AF88C-A9AE-4408-B225-A197C28EEF9D}" type="presParOf" srcId="{49F1D37C-0E8F-4F58-A112-C6E826608D79}" destId="{8D75697C-F433-4256-961B-1483E2331327}" srcOrd="20" destOrd="0" presId="urn:microsoft.com/office/officeart/2005/8/layout/radial6"/>
    <dgm:cxn modelId="{3E02B0D0-D027-4B57-B6BA-EB8AFE742A62}" type="presParOf" srcId="{49F1D37C-0E8F-4F58-A112-C6E826608D79}" destId="{23A99D94-B476-400B-B12B-50A932BEC710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A7FFC7-1686-4641-A332-6CC69AF0FB47}">
      <dsp:nvSpPr>
        <dsp:cNvPr id="0" name=""/>
        <dsp:cNvSpPr/>
      </dsp:nvSpPr>
      <dsp:spPr>
        <a:xfrm>
          <a:off x="5967298" y="2557119"/>
          <a:ext cx="3109958" cy="14972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68275" lvl="1" indent="-168275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600" kern="1200" dirty="0" smtClean="0"/>
            <a:t>Analytical Thinking</a:t>
          </a:r>
          <a:br>
            <a:rPr lang="en-US" sz="1600" kern="1200" dirty="0" smtClean="0"/>
          </a:br>
          <a:r>
            <a:rPr lang="en-US" sz="800" kern="1200" dirty="0" smtClean="0"/>
            <a:t> </a:t>
          </a:r>
          <a:endParaRPr lang="en-US" sz="1600" kern="1200" dirty="0"/>
        </a:p>
        <a:p>
          <a:pPr marL="168275" lvl="1" indent="-168275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600" kern="1200" dirty="0" smtClean="0"/>
            <a:t>Conceptual Thinking</a:t>
          </a:r>
          <a:endParaRPr lang="en-US" sz="1600" kern="1200" dirty="0"/>
        </a:p>
      </dsp:txBody>
      <dsp:txXfrm>
        <a:off x="6933176" y="2964321"/>
        <a:ext cx="2111190" cy="1057153"/>
      </dsp:txXfrm>
    </dsp:sp>
    <dsp:sp modelId="{F81F5FA6-39BA-FC48-8587-90E18799D561}">
      <dsp:nvSpPr>
        <dsp:cNvPr id="0" name=""/>
        <dsp:cNvSpPr/>
      </dsp:nvSpPr>
      <dsp:spPr>
        <a:xfrm>
          <a:off x="6014400" y="-79221"/>
          <a:ext cx="3212484" cy="22064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1600" kern="1200" dirty="0" smtClean="0"/>
            <a:t>Impact and Influence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1600" kern="1200" dirty="0" smtClean="0"/>
            <a:t>Team Leadership /</a:t>
          </a:r>
          <a:br>
            <a:rPr lang="en-US" sz="1600" kern="1200" dirty="0" smtClean="0"/>
          </a:br>
          <a:r>
            <a:rPr lang="en-US" sz="1600" kern="1200" dirty="0" smtClean="0"/>
            <a:t>Engaging the Team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1600" kern="1200" dirty="0" smtClean="0"/>
            <a:t>Developing Others</a:t>
          </a:r>
          <a:endParaRPr lang="en-US" sz="1600" kern="1200" dirty="0"/>
        </a:p>
      </dsp:txBody>
      <dsp:txXfrm>
        <a:off x="7026613" y="-30753"/>
        <a:ext cx="2151803" cy="1557885"/>
      </dsp:txXfrm>
    </dsp:sp>
    <dsp:sp modelId="{D14589A6-406C-2840-BC6A-76E85B243014}">
      <dsp:nvSpPr>
        <dsp:cNvPr id="0" name=""/>
        <dsp:cNvSpPr/>
      </dsp:nvSpPr>
      <dsp:spPr>
        <a:xfrm>
          <a:off x="477706" y="-176153"/>
          <a:ext cx="3633340" cy="24660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300"/>
            </a:spcAft>
            <a:buChar char="••"/>
          </a:pPr>
          <a:r>
            <a:rPr lang="en-US" sz="1600" kern="1200" dirty="0" smtClean="0"/>
            <a:t>Achievement /</a:t>
          </a:r>
          <a:br>
            <a:rPr lang="en-US" sz="1600" kern="1200" dirty="0" smtClean="0"/>
          </a:br>
          <a:r>
            <a:rPr lang="en-US" sz="1600" kern="1200" dirty="0" smtClean="0"/>
            <a:t>Focus on Sustainable Results</a:t>
          </a:r>
          <a:endParaRPr lang="en-US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300"/>
            </a:spcAft>
            <a:buChar char="••"/>
          </a:pPr>
          <a:r>
            <a:rPr lang="en-US" sz="1600" kern="1200" dirty="0" smtClean="0"/>
            <a:t>Monitoring &amp; Directiveness /</a:t>
          </a:r>
          <a:br>
            <a:rPr lang="en-US" sz="1600" kern="1200" dirty="0" smtClean="0"/>
          </a:br>
          <a:r>
            <a:rPr lang="en-US" sz="1600" kern="1200" dirty="0" smtClean="0"/>
            <a:t>Holding People Accountable</a:t>
          </a:r>
          <a:endParaRPr lang="en-US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300"/>
            </a:spcAft>
            <a:buChar char="••"/>
          </a:pPr>
          <a:r>
            <a:rPr lang="en-US" sz="1600" kern="1200" dirty="0" smtClean="0"/>
            <a:t>Initiative &amp; Persistence</a:t>
          </a:r>
          <a:endParaRPr lang="en-US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300"/>
            </a:spcAft>
            <a:buChar char="••"/>
          </a:pPr>
          <a:r>
            <a:rPr lang="en-US" sz="1600" kern="1200" dirty="0" smtClean="0"/>
            <a:t>Planning Ahead</a:t>
          </a:r>
          <a:endParaRPr lang="en-US" sz="1600" kern="1200" dirty="0"/>
        </a:p>
      </dsp:txBody>
      <dsp:txXfrm>
        <a:off x="531876" y="-121983"/>
        <a:ext cx="2434998" cy="1741174"/>
      </dsp:txXfrm>
    </dsp:sp>
    <dsp:sp modelId="{5BF82078-0B5F-9540-B6A9-2C450AD82B33}">
      <dsp:nvSpPr>
        <dsp:cNvPr id="0" name=""/>
        <dsp:cNvSpPr/>
      </dsp:nvSpPr>
      <dsp:spPr>
        <a:xfrm>
          <a:off x="2892992" y="356472"/>
          <a:ext cx="1788026" cy="1788026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Driving for Results</a:t>
          </a:r>
          <a:endParaRPr lang="en-US" sz="1400" kern="1200" dirty="0"/>
        </a:p>
      </dsp:txBody>
      <dsp:txXfrm>
        <a:off x="3416693" y="880173"/>
        <a:ext cx="1264325" cy="1264325"/>
      </dsp:txXfrm>
    </dsp:sp>
    <dsp:sp modelId="{4E66FBFD-BE0D-3C4D-B302-E437BF3097B8}">
      <dsp:nvSpPr>
        <dsp:cNvPr id="0" name=""/>
        <dsp:cNvSpPr/>
      </dsp:nvSpPr>
      <dsp:spPr>
        <a:xfrm rot="5400000">
          <a:off x="4763605" y="356472"/>
          <a:ext cx="1788026" cy="1788026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Influencing for Results</a:t>
          </a:r>
          <a:endParaRPr lang="en-US" sz="1400" kern="1200" dirty="0"/>
        </a:p>
      </dsp:txBody>
      <dsp:txXfrm rot="-5400000">
        <a:off x="4763605" y="880173"/>
        <a:ext cx="1264325" cy="1264325"/>
      </dsp:txXfrm>
    </dsp:sp>
    <dsp:sp modelId="{7C49FCFA-BDBD-C548-BDB8-0B98EE54389D}">
      <dsp:nvSpPr>
        <dsp:cNvPr id="0" name=""/>
        <dsp:cNvSpPr/>
      </dsp:nvSpPr>
      <dsp:spPr>
        <a:xfrm rot="10800000">
          <a:off x="4775764" y="2214927"/>
          <a:ext cx="1788026" cy="1788026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Problem Solving</a:t>
          </a:r>
          <a:endParaRPr lang="en-US" sz="1400" kern="1200" dirty="0"/>
        </a:p>
      </dsp:txBody>
      <dsp:txXfrm rot="10800000">
        <a:off x="4775764" y="2214927"/>
        <a:ext cx="1264325" cy="1264325"/>
      </dsp:txXfrm>
    </dsp:sp>
    <dsp:sp modelId="{B1AA901A-1A69-EF44-810E-8085D27DBAA7}">
      <dsp:nvSpPr>
        <dsp:cNvPr id="0" name=""/>
        <dsp:cNvSpPr/>
      </dsp:nvSpPr>
      <dsp:spPr>
        <a:xfrm rot="16200000">
          <a:off x="2892992" y="2227085"/>
          <a:ext cx="1788026" cy="1788026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Personal Effectiveness</a:t>
          </a:r>
          <a:endParaRPr lang="en-US" sz="1400" kern="1200" dirty="0"/>
        </a:p>
      </dsp:txBody>
      <dsp:txXfrm rot="5400000">
        <a:off x="3416693" y="2227085"/>
        <a:ext cx="1264325" cy="1264325"/>
      </dsp:txXfrm>
    </dsp:sp>
    <dsp:sp modelId="{FBF7901D-06D1-E641-9F79-878F2C885FED}">
      <dsp:nvSpPr>
        <dsp:cNvPr id="0" name=""/>
        <dsp:cNvSpPr/>
      </dsp:nvSpPr>
      <dsp:spPr>
        <a:xfrm>
          <a:off x="4413640" y="1814146"/>
          <a:ext cx="617343" cy="536820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B99108F-AD89-A141-8F95-8BB8E0BF1268}">
      <dsp:nvSpPr>
        <dsp:cNvPr id="0" name=""/>
        <dsp:cNvSpPr/>
      </dsp:nvSpPr>
      <dsp:spPr>
        <a:xfrm rot="10800000">
          <a:off x="4413640" y="2020616"/>
          <a:ext cx="617343" cy="536820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A99D94-B476-400B-B12B-50A932BEC710}">
      <dsp:nvSpPr>
        <dsp:cNvPr id="0" name=""/>
        <dsp:cNvSpPr/>
      </dsp:nvSpPr>
      <dsp:spPr>
        <a:xfrm>
          <a:off x="1528421" y="451325"/>
          <a:ext cx="3575488" cy="3575488"/>
        </a:xfrm>
        <a:prstGeom prst="blockArc">
          <a:avLst>
            <a:gd name="adj1" fmla="val 13114286"/>
            <a:gd name="adj2" fmla="val 16200000"/>
            <a:gd name="adj3" fmla="val 390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0D7688-DB96-4536-A31A-26E9C18AD322}">
      <dsp:nvSpPr>
        <dsp:cNvPr id="0" name=""/>
        <dsp:cNvSpPr/>
      </dsp:nvSpPr>
      <dsp:spPr>
        <a:xfrm>
          <a:off x="1528421" y="451325"/>
          <a:ext cx="3575488" cy="3575488"/>
        </a:xfrm>
        <a:prstGeom prst="blockArc">
          <a:avLst>
            <a:gd name="adj1" fmla="val 10028571"/>
            <a:gd name="adj2" fmla="val 13114286"/>
            <a:gd name="adj3" fmla="val 390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1B5D11-A319-45CA-975D-A277CC492AA2}">
      <dsp:nvSpPr>
        <dsp:cNvPr id="0" name=""/>
        <dsp:cNvSpPr/>
      </dsp:nvSpPr>
      <dsp:spPr>
        <a:xfrm>
          <a:off x="1528421" y="451325"/>
          <a:ext cx="3575488" cy="3575488"/>
        </a:xfrm>
        <a:prstGeom prst="blockArc">
          <a:avLst>
            <a:gd name="adj1" fmla="val 6942857"/>
            <a:gd name="adj2" fmla="val 10028571"/>
            <a:gd name="adj3" fmla="val 390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F6F424-A492-468E-99FC-217E17D3B794}">
      <dsp:nvSpPr>
        <dsp:cNvPr id="0" name=""/>
        <dsp:cNvSpPr/>
      </dsp:nvSpPr>
      <dsp:spPr>
        <a:xfrm>
          <a:off x="1528421" y="451325"/>
          <a:ext cx="3575488" cy="3575488"/>
        </a:xfrm>
        <a:prstGeom prst="blockArc">
          <a:avLst>
            <a:gd name="adj1" fmla="val 3857143"/>
            <a:gd name="adj2" fmla="val 6942857"/>
            <a:gd name="adj3" fmla="val 390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9C905E-0147-49E5-90F6-5482D6CD44CD}">
      <dsp:nvSpPr>
        <dsp:cNvPr id="0" name=""/>
        <dsp:cNvSpPr/>
      </dsp:nvSpPr>
      <dsp:spPr>
        <a:xfrm>
          <a:off x="1528421" y="451325"/>
          <a:ext cx="3575488" cy="3575488"/>
        </a:xfrm>
        <a:prstGeom prst="blockArc">
          <a:avLst>
            <a:gd name="adj1" fmla="val 771429"/>
            <a:gd name="adj2" fmla="val 3857143"/>
            <a:gd name="adj3" fmla="val 390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0918BF-2A71-462E-AE2C-4AB0539B70E5}">
      <dsp:nvSpPr>
        <dsp:cNvPr id="0" name=""/>
        <dsp:cNvSpPr/>
      </dsp:nvSpPr>
      <dsp:spPr>
        <a:xfrm>
          <a:off x="1528421" y="451325"/>
          <a:ext cx="3575488" cy="3575488"/>
        </a:xfrm>
        <a:prstGeom prst="blockArc">
          <a:avLst>
            <a:gd name="adj1" fmla="val 19285714"/>
            <a:gd name="adj2" fmla="val 771429"/>
            <a:gd name="adj3" fmla="val 390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4E9952-E637-4157-AE61-DDE39B39F3ED}">
      <dsp:nvSpPr>
        <dsp:cNvPr id="0" name=""/>
        <dsp:cNvSpPr/>
      </dsp:nvSpPr>
      <dsp:spPr>
        <a:xfrm>
          <a:off x="1528421" y="451325"/>
          <a:ext cx="3575488" cy="3575488"/>
        </a:xfrm>
        <a:prstGeom prst="blockArc">
          <a:avLst>
            <a:gd name="adj1" fmla="val 16200000"/>
            <a:gd name="adj2" fmla="val 19285714"/>
            <a:gd name="adj3" fmla="val 390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1ABE21-1488-4601-87FE-F12EBBB829C6}">
      <dsp:nvSpPr>
        <dsp:cNvPr id="0" name=""/>
        <dsp:cNvSpPr/>
      </dsp:nvSpPr>
      <dsp:spPr>
        <a:xfrm>
          <a:off x="2623948" y="1546852"/>
          <a:ext cx="1384434" cy="13844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Turnaround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School</a:t>
          </a:r>
        </a:p>
      </dsp:txBody>
      <dsp:txXfrm>
        <a:off x="2826694" y="1749598"/>
        <a:ext cx="978942" cy="978942"/>
      </dsp:txXfrm>
    </dsp:sp>
    <dsp:sp modelId="{B64FB612-7B7D-48C6-81B5-20FF8639B120}">
      <dsp:nvSpPr>
        <dsp:cNvPr id="0" name=""/>
        <dsp:cNvSpPr/>
      </dsp:nvSpPr>
      <dsp:spPr>
        <a:xfrm>
          <a:off x="2831613" y="1661"/>
          <a:ext cx="969104" cy="9691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Commitment to Change</a:t>
          </a:r>
          <a:endParaRPr lang="en-US" sz="800" kern="1200" dirty="0"/>
        </a:p>
      </dsp:txBody>
      <dsp:txXfrm>
        <a:off x="2973535" y="143583"/>
        <a:ext cx="685260" cy="685260"/>
      </dsp:txXfrm>
    </dsp:sp>
    <dsp:sp modelId="{80BDD05E-82A0-4ADC-8850-67D0E6797E55}">
      <dsp:nvSpPr>
        <dsp:cNvPr id="0" name=""/>
        <dsp:cNvSpPr/>
      </dsp:nvSpPr>
      <dsp:spPr>
        <a:xfrm>
          <a:off x="4202052" y="661629"/>
          <a:ext cx="969104" cy="9691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Leader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Autonomy</a:t>
          </a:r>
          <a:endParaRPr lang="en-US" sz="800" kern="1200" dirty="0"/>
        </a:p>
      </dsp:txBody>
      <dsp:txXfrm>
        <a:off x="4343974" y="803551"/>
        <a:ext cx="685260" cy="685260"/>
      </dsp:txXfrm>
    </dsp:sp>
    <dsp:sp modelId="{625CBB91-864B-43DE-96FF-F9B1CE0CB6F2}">
      <dsp:nvSpPr>
        <dsp:cNvPr id="0" name=""/>
        <dsp:cNvSpPr/>
      </dsp:nvSpPr>
      <dsp:spPr>
        <a:xfrm>
          <a:off x="4540522" y="2144564"/>
          <a:ext cx="969104" cy="9691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Leader Development</a:t>
          </a:r>
          <a:endParaRPr lang="en-US" sz="800" kern="1200" dirty="0"/>
        </a:p>
      </dsp:txBody>
      <dsp:txXfrm>
        <a:off x="4682444" y="2286486"/>
        <a:ext cx="685260" cy="685260"/>
      </dsp:txXfrm>
    </dsp:sp>
    <dsp:sp modelId="{2384661E-848A-4AB4-A4E0-9FABC46E8E81}">
      <dsp:nvSpPr>
        <dsp:cNvPr id="0" name=""/>
        <dsp:cNvSpPr/>
      </dsp:nvSpPr>
      <dsp:spPr>
        <a:xfrm>
          <a:off x="3592149" y="3333786"/>
          <a:ext cx="969104" cy="9691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Leader Accountability</a:t>
          </a:r>
          <a:endParaRPr lang="en-US" sz="800" kern="1200" dirty="0"/>
        </a:p>
      </dsp:txBody>
      <dsp:txXfrm>
        <a:off x="3734071" y="3475708"/>
        <a:ext cx="685260" cy="685260"/>
      </dsp:txXfrm>
    </dsp:sp>
    <dsp:sp modelId="{EF10B3C9-D3A2-4BB3-A412-0546FCE6B598}">
      <dsp:nvSpPr>
        <dsp:cNvPr id="0" name=""/>
        <dsp:cNvSpPr/>
      </dsp:nvSpPr>
      <dsp:spPr>
        <a:xfrm>
          <a:off x="2071077" y="3333786"/>
          <a:ext cx="969104" cy="9691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Community Engagement</a:t>
          </a:r>
          <a:endParaRPr lang="en-US" sz="800" kern="1200" dirty="0"/>
        </a:p>
      </dsp:txBody>
      <dsp:txXfrm>
        <a:off x="2212999" y="3475708"/>
        <a:ext cx="685260" cy="685260"/>
      </dsp:txXfrm>
    </dsp:sp>
    <dsp:sp modelId="{D9EA578F-8983-4E85-ADE2-2BAAE91A4DEB}">
      <dsp:nvSpPr>
        <dsp:cNvPr id="0" name=""/>
        <dsp:cNvSpPr/>
      </dsp:nvSpPr>
      <dsp:spPr>
        <a:xfrm>
          <a:off x="1122705" y="2144564"/>
          <a:ext cx="969104" cy="9691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Teacher Selection</a:t>
          </a:r>
          <a:endParaRPr lang="en-US" sz="800" kern="1200" dirty="0"/>
        </a:p>
      </dsp:txBody>
      <dsp:txXfrm>
        <a:off x="1264627" y="2286486"/>
        <a:ext cx="685260" cy="685260"/>
      </dsp:txXfrm>
    </dsp:sp>
    <dsp:sp modelId="{1FBD5D01-E66B-4DB2-ABEF-3B84E73FAC0C}">
      <dsp:nvSpPr>
        <dsp:cNvPr id="0" name=""/>
        <dsp:cNvSpPr/>
      </dsp:nvSpPr>
      <dsp:spPr>
        <a:xfrm>
          <a:off x="1461175" y="661629"/>
          <a:ext cx="969104" cy="9691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Leader Selection</a:t>
          </a:r>
          <a:endParaRPr lang="en-US" sz="800" kern="1200" dirty="0"/>
        </a:p>
      </dsp:txBody>
      <dsp:txXfrm>
        <a:off x="1603097" y="803551"/>
        <a:ext cx="685260" cy="6852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3038475" cy="32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24" tIns="46559" rIns="93124" bIns="4655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ITC Franklin Gothic Std Bk Cd"/>
                <a:ea typeface="ＭＳ Ｐゴシック" pitchFamily="-4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8" y="1"/>
            <a:ext cx="3038475" cy="32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24" tIns="46559" rIns="93124" bIns="4655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ITC Franklin Gothic Std Bk Cd"/>
                <a:ea typeface="ＭＳ Ｐゴシック" pitchFamily="-4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8965698"/>
            <a:ext cx="3038475" cy="27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24" tIns="46559" rIns="93124" bIns="4655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ITC Franklin Gothic Std Bk Cd"/>
                <a:ea typeface="ＭＳ Ｐゴシック" pitchFamily="-4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8" y="8965698"/>
            <a:ext cx="3038475" cy="27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24" tIns="46559" rIns="93124" bIns="4655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ITC Franklin Gothic Std Bk Cd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7BCAE3DC-170E-4613-A0CC-4BE6EC59C3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76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3"/>
            <a:ext cx="3038475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24" tIns="46559" rIns="93124" bIns="4655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ITC Franklin Gothic Std Bk Cd"/>
                <a:ea typeface="ＭＳ Ｐゴシック" pitchFamily="-4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8" y="3"/>
            <a:ext cx="3038475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24" tIns="46559" rIns="93124" bIns="4655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ITC Franklin Gothic Std Bk Cd"/>
                <a:ea typeface="ＭＳ Ｐゴシック" pitchFamily="-4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690563"/>
            <a:ext cx="4618038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40" y="4387772"/>
            <a:ext cx="5140325" cy="415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24" tIns="46559" rIns="93124" bIns="465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8773960"/>
            <a:ext cx="3038475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24" tIns="46559" rIns="93124" bIns="4655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ITC Franklin Gothic Std Bk Cd"/>
                <a:ea typeface="ＭＳ Ｐゴシック" pitchFamily="-4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8" y="8773960"/>
            <a:ext cx="3038475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24" tIns="46559" rIns="93124" bIns="4655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ITC Franklin Gothic Std Bk Cd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DBA2C2E2-0E08-480B-A22D-C2F2EBF6A2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5498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ITC Franklin Gothic Std Bk Cd"/>
        <a:ea typeface="ＭＳ Ｐゴシック" pitchFamily="-48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ITC Franklin Gothic Std Bk Cd"/>
        <a:ea typeface="ＭＳ Ｐゴシック" pitchFamily="-48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ITC Franklin Gothic Std Bk Cd"/>
        <a:ea typeface="ＭＳ Ｐゴシック" pitchFamily="-48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ITC Franklin Gothic Std Bk Cd"/>
        <a:ea typeface="ＭＳ Ｐゴシック" pitchFamily="-48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ITC Franklin Gothic Std Bk Cd"/>
        <a:ea typeface="ＭＳ Ｐゴシック" pitchFamily="-48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396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9664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0872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5943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ITC Franklin Gothic Std Bk Cd"/>
              <a:ea typeface="ＭＳ Ｐゴシック" pitchFamily="-48" charset="-128"/>
              <a:cs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5492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2762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7067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2602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4766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ITC Franklin Gothic Std Bk Cd"/>
                <a:ea typeface="ＭＳ Ｐゴシック" pitchFamily="-48" charset="-128"/>
                <a:cs typeface="ＭＳ Ｐゴシック"/>
              </a:rPr>
              <a:t>Section on Professional Development – needs to be reworked to help make a distinction between PD for turnaround leaders and other leaders in the district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5948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533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1424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2762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421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ITC Franklin Gothic Std Bk Cd"/>
              <a:ea typeface="ＭＳ Ｐゴシック" pitchFamily="-48" charset="-128"/>
              <a:cs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421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8125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6125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0291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7374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0010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579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208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0986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4237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0074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8865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8865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Thinking about Implications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92649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5524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33710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1. Take a moment to makes notes about what your key learnings are today. What resonated most with you? What are you sure of? What do you want to learn more about?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2. Given the questions we just looked at regarding implications for SEAs, what can you do to support competency based development of principals?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Be ready to share your thoughts on one of these with the group.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89161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62151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192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09328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86339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76455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372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499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429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442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ITC Franklin Gothic Std Bk Cd"/>
              <a:ea typeface="ＭＳ Ｐゴシック" pitchFamily="-48" charset="-128"/>
              <a:cs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0730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800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9.png"/><Relationship Id="rId5" Type="http://schemas.openxmlformats.org/officeDocument/2006/relationships/image" Target="../media/image13.png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1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998" y="905710"/>
            <a:ext cx="8228413" cy="178510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28340" y="6674938"/>
            <a:ext cx="3583885" cy="12311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83811" y="2930525"/>
            <a:ext cx="8229600" cy="12943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3200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>
              <a:defRPr lang="en-US" sz="320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</a:lstStyle>
          <a:p>
            <a:pPr lvl="0" algn="l" rtl="0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83811" y="4375150"/>
            <a:ext cx="8229600" cy="1128183"/>
          </a:xfrm>
          <a:prstGeom prst="rect">
            <a:avLst/>
          </a:prstGeom>
        </p:spPr>
        <p:txBody>
          <a:bodyPr lIns="91440" rIns="9144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6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990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687389" y="1828800"/>
            <a:ext cx="8224836" cy="4740275"/>
          </a:xfrm>
          <a:prstGeom prst="rect">
            <a:avLst/>
          </a:prstGeom>
        </p:spPr>
        <p:txBody>
          <a:bodyPr/>
          <a:lstStyle>
            <a:lvl1pPr marL="457200" indent="-457200">
              <a:buNone/>
              <a:defRPr sz="180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>
              <a:buNone/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729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122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 userDrawn="1"/>
          </p:nvSpPr>
          <p:spPr>
            <a:xfrm>
              <a:off x="370703" y="1524000"/>
              <a:ext cx="8773297" cy="1635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687388" y="318053"/>
            <a:ext cx="8224837" cy="74597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 bwMode="gray">
          <a:xfrm>
            <a:off x="687526" y="1210962"/>
            <a:ext cx="8224699" cy="5216825"/>
          </a:xfrm>
        </p:spPr>
        <p:txBody>
          <a:bodyPr/>
          <a:lstStyle>
            <a:lvl1pPr marL="0" indent="0">
              <a:buNone/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>
              <a:defRPr sz="180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2pPr>
            <a:lvl3pPr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3pPr>
            <a:lvl4pPr marL="9159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4pPr>
            <a:lvl5pPr marL="11430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5pPr>
            <a:lvl6pPr marL="137795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597025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8303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20574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</a:t>
            </a:r>
          </a:p>
          <a:p>
            <a:pPr lvl="4"/>
            <a:r>
              <a:rPr lang="en-US" dirty="0" smtClean="0"/>
              <a:t>Five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	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472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-Brand_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87388" y="164758"/>
            <a:ext cx="8224837" cy="3435178"/>
          </a:xfrm>
        </p:spPr>
        <p:txBody>
          <a:bodyPr lIns="0" anchor="b" anchorCtr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691978" y="3799458"/>
            <a:ext cx="823783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6295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 pitchFamily="34" charset="0"/>
            </a:endParaRPr>
          </a:p>
          <a:p>
            <a:pPr marL="568325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6295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 pitchFamily="34" charset="0"/>
              </a:rPr>
              <a:t>https://www.facebook.com/xxxxx</a:t>
            </a:r>
          </a:p>
          <a:p>
            <a:pPr marL="568325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26295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 pitchFamily="34" charset="0"/>
              </a:rPr>
              <a:t>https://twitter.com/xxxxx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pic>
        <p:nvPicPr>
          <p:cNvPr id="6" name="Picture 5" descr="f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68" y="4115999"/>
            <a:ext cx="380268" cy="38026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 descr="twitter-bird-light-bg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68" y="4621151"/>
            <a:ext cx="474134" cy="3853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716" y="5952713"/>
            <a:ext cx="2104255" cy="5331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176" y="5981664"/>
            <a:ext cx="1618488" cy="515619"/>
          </a:xfrm>
          <a:prstGeom prst="rect">
            <a:avLst/>
          </a:prstGeom>
        </p:spPr>
      </p:pic>
      <p:pic>
        <p:nvPicPr>
          <p:cNvPr id="10" name="Picture 2" descr="C:\Users\ssargen\Documents\My Box Files\CST\Logos\CC-Turnaround Final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4004" y="5936671"/>
            <a:ext cx="1616892" cy="5860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2538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No-FB-Twi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87388" y="164758"/>
            <a:ext cx="8224837" cy="3435178"/>
          </a:xfrm>
        </p:spPr>
        <p:txBody>
          <a:bodyPr lIns="0" anchor="b" anchorCtr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97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TL_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87388" y="164758"/>
            <a:ext cx="8224837" cy="3435178"/>
          </a:xfrm>
        </p:spPr>
        <p:txBody>
          <a:bodyPr lIns="0" anchor="b" anchorCtr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691978" y="3799458"/>
            <a:ext cx="823783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8325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6295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 pitchFamily="34" charset="0"/>
              </a:rPr>
              <a:t>www.facebook.com/gtlcenter</a:t>
            </a:r>
          </a:p>
          <a:p>
            <a:pPr marL="568325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26295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 pitchFamily="34" charset="0"/>
              </a:rPr>
              <a:t>www.twitter.com/gtlcenter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6295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6295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B76A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rPr>
              <a:t>Advancing state efforts to grow, respect, and retain great teachers and leaders for all students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rgbClr val="4B76A0">
                  <a:lumMod val="40000"/>
                  <a:lumOff val="60000"/>
                </a:srgbClr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pic>
        <p:nvPicPr>
          <p:cNvPr id="6" name="Picture 5" descr="f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68" y="3852383"/>
            <a:ext cx="380268" cy="38026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 descr="twitter-bird-light-bg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68" y="4357535"/>
            <a:ext cx="474134" cy="38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429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998" y="905710"/>
            <a:ext cx="8228413" cy="178510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28340" y="6674938"/>
            <a:ext cx="3583885" cy="123111"/>
          </a:xfrm>
        </p:spPr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83811" y="2930525"/>
            <a:ext cx="8229600" cy="12943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3200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>
              <a:defRPr lang="en-US" sz="320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</a:lstStyle>
          <a:p>
            <a:pPr lvl="0" algn="l" rtl="0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83811" y="4375150"/>
            <a:ext cx="8229600" cy="1128183"/>
          </a:xfrm>
          <a:prstGeom prst="rect">
            <a:avLst/>
          </a:prstGeom>
        </p:spPr>
        <p:txBody>
          <a:bodyPr lIns="91440" rIns="9144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6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342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6170517" y="0"/>
            <a:ext cx="2973483" cy="2821214"/>
            <a:chOff x="6270928" y="0"/>
            <a:chExt cx="2973483" cy="2821214"/>
          </a:xfrm>
        </p:grpSpPr>
        <p:sp>
          <p:nvSpPr>
            <p:cNvPr id="5" name="Rectangle 4"/>
            <p:cNvSpPr/>
            <p:nvPr userDrawn="1"/>
          </p:nvSpPr>
          <p:spPr>
            <a:xfrm rot="10800000">
              <a:off x="6270928" y="1"/>
              <a:ext cx="2973483" cy="576016"/>
            </a:xfrm>
            <a:prstGeom prst="rect">
              <a:avLst/>
            </a:prstGeom>
            <a:gradFill>
              <a:gsLst>
                <a:gs pos="0">
                  <a:srgbClr val="4C8C2B"/>
                </a:gs>
                <a:gs pos="100000">
                  <a:srgbClr val="4C8C2B">
                    <a:alpha val="0"/>
                  </a:srgbClr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" name="Rectangle 5"/>
            <p:cNvSpPr/>
            <p:nvPr userDrawn="1"/>
          </p:nvSpPr>
          <p:spPr>
            <a:xfrm rot="10800000">
              <a:off x="7556499" y="574149"/>
              <a:ext cx="1687911" cy="576016"/>
            </a:xfrm>
            <a:prstGeom prst="rect">
              <a:avLst/>
            </a:prstGeom>
            <a:gradFill>
              <a:gsLst>
                <a:gs pos="0">
                  <a:srgbClr val="009CDE">
                    <a:alpha val="0"/>
                  </a:srgbClr>
                </a:gs>
                <a:gs pos="100000">
                  <a:srgbClr val="009CDE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 rot="5400000">
              <a:off x="7538945" y="1122600"/>
              <a:ext cx="2821213" cy="576016"/>
            </a:xfrm>
            <a:prstGeom prst="rect">
              <a:avLst/>
            </a:prstGeom>
            <a:gradFill>
              <a:gsLst>
                <a:gs pos="0">
                  <a:srgbClr val="642F6C">
                    <a:alpha val="0"/>
                  </a:srgbClr>
                </a:gs>
                <a:gs pos="100000">
                  <a:srgbClr val="642F6C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 rot="16200000">
              <a:off x="7347892" y="740944"/>
              <a:ext cx="2057903" cy="576016"/>
            </a:xfrm>
            <a:prstGeom prst="rect">
              <a:avLst/>
            </a:prstGeom>
            <a:gradFill>
              <a:gsLst>
                <a:gs pos="0">
                  <a:srgbClr val="D57800">
                    <a:alpha val="0"/>
                  </a:srgbClr>
                </a:gs>
                <a:gs pos="100000">
                  <a:srgbClr val="D57800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811" y="2126297"/>
            <a:ext cx="7877321" cy="14773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Copyright © 2013 American Institutes for Research. All rights reserved.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83811" y="3826933"/>
            <a:ext cx="8224837" cy="15989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 marL="0" indent="0">
              <a:defRPr sz="1600">
                <a:solidFill>
                  <a:schemeClr val="bg1"/>
                </a:solidFill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051" y="6136274"/>
            <a:ext cx="2008559" cy="5089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050" y="6141194"/>
            <a:ext cx="1581989" cy="503991"/>
          </a:xfrm>
          <a:prstGeom prst="rect">
            <a:avLst/>
          </a:prstGeom>
        </p:spPr>
      </p:pic>
      <p:pic>
        <p:nvPicPr>
          <p:cNvPr id="16" name="Picture 2" descr="C:\Users\ssargen\Documents\My Box Files\CST\Logos\CC-Turnaround Final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8523" y="6092176"/>
            <a:ext cx="1468545" cy="532295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54" y="6176985"/>
            <a:ext cx="2478931" cy="44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617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388" y="1831975"/>
            <a:ext cx="8224837" cy="3956576"/>
          </a:xfrm>
        </p:spPr>
        <p:txBody>
          <a:bodyPr/>
          <a:lstStyle>
            <a:lvl1pPr marL="0" indent="0">
              <a:buNone/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 marL="230188" indent="-230188">
              <a:buFont typeface="Arial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2pPr>
            <a:lvl3pPr marL="465138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3pPr>
            <a:lvl4pPr marL="685800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4pPr>
            <a:lvl5pPr marL="912813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5pPr>
            <a:lvl6pPr marL="1146175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374775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600200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1827213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 </a:t>
            </a:r>
          </a:p>
          <a:p>
            <a:pPr lvl="3"/>
            <a:r>
              <a:rPr lang="en-US" dirty="0" smtClean="0"/>
              <a:t> </a:t>
            </a:r>
          </a:p>
          <a:p>
            <a:pPr lvl="4"/>
            <a:r>
              <a:rPr lang="en-US" dirty="0" smtClean="0"/>
              <a:t> </a:t>
            </a:r>
          </a:p>
          <a:p>
            <a:pPr lvl="5"/>
            <a:r>
              <a:rPr lang="en-US" dirty="0" smtClean="0"/>
              <a:t> </a:t>
            </a:r>
          </a:p>
          <a:p>
            <a:pPr lvl="6"/>
            <a:r>
              <a:rPr lang="en-US" dirty="0" smtClean="0"/>
              <a:t> </a:t>
            </a:r>
          </a:p>
          <a:p>
            <a:pPr lvl="7"/>
            <a:r>
              <a:rPr lang="en-US" dirty="0" smtClean="0"/>
              <a:t> </a:t>
            </a:r>
          </a:p>
          <a:p>
            <a:pPr lvl="8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gray">
          <a:xfrm>
            <a:off x="8755131" y="6507316"/>
            <a:ext cx="157094" cy="153888"/>
          </a:xfrm>
          <a:prstGeom prst="rect">
            <a:avLst/>
          </a:prstGeom>
        </p:spPr>
        <p:txBody>
          <a:bodyPr wrap="none" anchor="b" anchorCtr="0"/>
          <a:lstStyle/>
          <a:p>
            <a:pPr algn="r"/>
            <a:fld id="{F3477EC8-074D-41C4-94AE-E9EA7CEEA348}" type="slidenum">
              <a:rPr lang="en-US" smtClean="0">
                <a:solidFill>
                  <a:srgbClr val="000000"/>
                </a:solidFill>
              </a:rPr>
              <a:pPr algn="r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0418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687526" y="1831975"/>
            <a:ext cx="8224699" cy="4075844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>
              <a:defRPr sz="180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2pPr>
            <a:lvl3pPr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3pPr>
            <a:lvl4pPr marL="9159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4pPr>
            <a:lvl5pPr marL="11430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5pPr>
            <a:lvl6pPr marL="137795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597025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8303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20574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</a:t>
            </a:r>
          </a:p>
          <a:p>
            <a:pPr lvl="4"/>
            <a:r>
              <a:rPr lang="en-US" dirty="0" smtClean="0"/>
              <a:t>Five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	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 bwMode="gray">
          <a:xfrm>
            <a:off x="8755131" y="6507316"/>
            <a:ext cx="157094" cy="153888"/>
          </a:xfrm>
          <a:prstGeom prst="rect">
            <a:avLst/>
          </a:prstGeom>
        </p:spPr>
        <p:txBody>
          <a:bodyPr wrap="none" anchor="b" anchorCtr="0"/>
          <a:lstStyle/>
          <a:p>
            <a:pPr algn="r"/>
            <a:fld id="{F3477EC8-074D-41C4-94AE-E9EA7CEEA348}" type="slidenum">
              <a:rPr lang="en-US" smtClean="0">
                <a:solidFill>
                  <a:srgbClr val="000000"/>
                </a:solidFill>
              </a:rPr>
              <a:pPr algn="r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4749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gray">
          <a:xfrm>
            <a:off x="8755131" y="6507316"/>
            <a:ext cx="157094" cy="153888"/>
          </a:xfrm>
          <a:prstGeom prst="rect">
            <a:avLst/>
          </a:prstGeom>
        </p:spPr>
        <p:txBody>
          <a:bodyPr wrap="none" anchor="b" anchorCtr="0"/>
          <a:lstStyle/>
          <a:p>
            <a:pPr algn="r"/>
            <a:fld id="{F3477EC8-074D-41C4-94AE-E9EA7CEEA348}" type="slidenum">
              <a:rPr lang="en-US" smtClean="0">
                <a:solidFill>
                  <a:srgbClr val="000000"/>
                </a:solidFill>
              </a:rPr>
              <a:pPr algn="r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883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Divid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55130" y="6507316"/>
            <a:ext cx="157094" cy="153888"/>
          </a:xfrm>
          <a:prstGeom prst="rect">
            <a:avLst/>
          </a:prstGeom>
        </p:spPr>
        <p:txBody>
          <a:bodyPr wrap="none"/>
          <a:lstStyle>
            <a:lvl1pPr>
              <a:defRPr sz="1000"/>
            </a:lvl1pPr>
          </a:lstStyle>
          <a:p>
            <a:fld id="{A1A8B8B9-B651-4439-A868-E8F04EF814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2532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87389" y="1104901"/>
            <a:ext cx="7351711" cy="36449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 bwMode="gray">
          <a:xfrm>
            <a:off x="8755131" y="6507316"/>
            <a:ext cx="157094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lvl1pPr>
              <a:defRPr lang="en-US" sz="1000" smtClean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1pPr>
          </a:lstStyle>
          <a:p>
            <a:pPr algn="r"/>
            <a:fld id="{F3477EC8-074D-41C4-94AE-E9EA7CEEA348}" type="slidenum">
              <a:rPr>
                <a:solidFill>
                  <a:srgbClr val="FFFFFF">
                    <a:lumMod val="75000"/>
                  </a:srgbClr>
                </a:solidFill>
              </a:rPr>
              <a:pPr algn="r"/>
              <a:t>‹#›</a:t>
            </a:fld>
            <a:endParaRPr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18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388" y="1831975"/>
            <a:ext cx="8224837" cy="3956576"/>
          </a:xfrm>
        </p:spPr>
        <p:txBody>
          <a:bodyPr/>
          <a:lstStyle>
            <a:lvl1pPr marL="0" indent="0">
              <a:buNone/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 marL="230188" indent="-230188">
              <a:buFont typeface="Arial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2pPr>
            <a:lvl3pPr marL="465138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3pPr>
            <a:lvl4pPr marL="685800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4pPr>
            <a:lvl5pPr marL="912813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5pPr>
            <a:lvl6pPr marL="1146175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374775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600200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1827213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 </a:t>
            </a:r>
          </a:p>
          <a:p>
            <a:pPr lvl="3"/>
            <a:r>
              <a:rPr lang="en-US" dirty="0" smtClean="0"/>
              <a:t> </a:t>
            </a:r>
          </a:p>
          <a:p>
            <a:pPr lvl="4"/>
            <a:r>
              <a:rPr lang="en-US" dirty="0" smtClean="0"/>
              <a:t> </a:t>
            </a:r>
          </a:p>
          <a:p>
            <a:pPr lvl="5"/>
            <a:r>
              <a:rPr lang="en-US" dirty="0" smtClean="0"/>
              <a:t> </a:t>
            </a:r>
          </a:p>
          <a:p>
            <a:pPr lvl="6"/>
            <a:r>
              <a:rPr lang="en-US" dirty="0" smtClean="0"/>
              <a:t> </a:t>
            </a:r>
          </a:p>
          <a:p>
            <a:pPr lvl="7"/>
            <a:r>
              <a:rPr lang="en-US" dirty="0" smtClean="0"/>
              <a:t> </a:t>
            </a:r>
          </a:p>
          <a:p>
            <a:pPr lvl="8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gray">
          <a:xfrm>
            <a:off x="8755131" y="6507316"/>
            <a:ext cx="157094" cy="153888"/>
          </a:xfrm>
          <a:prstGeom prst="rect">
            <a:avLst/>
          </a:prstGeom>
        </p:spPr>
        <p:txBody>
          <a:bodyPr wrap="none" anchor="b" anchorCtr="0"/>
          <a:lstStyle/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687526" y="1831975"/>
            <a:ext cx="8224699" cy="4075844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>
              <a:defRPr sz="180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2pPr>
            <a:lvl3pPr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3pPr>
            <a:lvl4pPr marL="9159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4pPr>
            <a:lvl5pPr marL="11430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5pPr>
            <a:lvl6pPr marL="137795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597025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8303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20574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</a:t>
            </a:r>
          </a:p>
          <a:p>
            <a:pPr lvl="4"/>
            <a:r>
              <a:rPr lang="en-US" dirty="0" smtClean="0"/>
              <a:t>Five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	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 bwMode="gray">
          <a:xfrm>
            <a:off x="8755131" y="6507316"/>
            <a:ext cx="157094" cy="153888"/>
          </a:xfrm>
          <a:prstGeom prst="rect">
            <a:avLst/>
          </a:prstGeom>
        </p:spPr>
        <p:txBody>
          <a:bodyPr wrap="none" anchor="b" anchorCtr="0"/>
          <a:lstStyle/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vid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368" y="6597933"/>
            <a:ext cx="157094" cy="153888"/>
          </a:xfrm>
        </p:spPr>
        <p:txBody>
          <a:bodyPr wrap="none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A1A8B8B9-B651-4439-A868-E8F04EF814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616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388" y="1828800"/>
            <a:ext cx="8224837" cy="4740275"/>
          </a:xfrm>
        </p:spPr>
        <p:txBody>
          <a:bodyPr/>
          <a:lstStyle>
            <a:lvl1pPr marL="0" indent="0">
              <a:buNone/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 marL="230188" indent="-230188">
              <a:buFont typeface="Arial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2pPr>
            <a:lvl3pPr marL="465138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3pPr>
            <a:lvl4pPr marL="685800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4pPr>
            <a:lvl5pPr marL="912813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5pPr>
            <a:lvl6pPr marL="1146175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374775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600200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1827213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 </a:t>
            </a:r>
          </a:p>
          <a:p>
            <a:pPr lvl="3"/>
            <a:r>
              <a:rPr lang="en-US" dirty="0" smtClean="0"/>
              <a:t> </a:t>
            </a:r>
          </a:p>
          <a:p>
            <a:pPr lvl="4"/>
            <a:r>
              <a:rPr lang="en-US" dirty="0" smtClean="0"/>
              <a:t> </a:t>
            </a:r>
          </a:p>
          <a:p>
            <a:pPr lvl="5"/>
            <a:r>
              <a:rPr lang="en-US" dirty="0" smtClean="0"/>
              <a:t> </a:t>
            </a:r>
          </a:p>
          <a:p>
            <a:pPr lvl="6"/>
            <a:r>
              <a:rPr lang="en-US" dirty="0" smtClean="0"/>
              <a:t> </a:t>
            </a:r>
          </a:p>
          <a:p>
            <a:pPr lvl="7"/>
            <a:r>
              <a:rPr lang="en-US" dirty="0" smtClean="0"/>
              <a:t> </a:t>
            </a:r>
          </a:p>
          <a:p>
            <a:pPr lvl="8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gray">
          <a:xfrm>
            <a:off x="8746893" y="6594575"/>
            <a:ext cx="157094" cy="153888"/>
          </a:xfrm>
        </p:spPr>
        <p:txBody>
          <a:bodyPr wrap="none" anchor="b" anchorCtr="0"/>
          <a:lstStyle/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558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687526" y="1828800"/>
            <a:ext cx="8224699" cy="474027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>
              <a:defRPr sz="180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2pPr>
            <a:lvl3pPr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3pPr>
            <a:lvl4pPr marL="9159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4pPr>
            <a:lvl5pPr marL="11430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5pPr>
            <a:lvl6pPr marL="137795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597025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8303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20574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</a:t>
            </a:r>
          </a:p>
          <a:p>
            <a:pPr lvl="4"/>
            <a:r>
              <a:rPr lang="en-US" dirty="0" smtClean="0"/>
              <a:t>Five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	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886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687526" y="1828800"/>
            <a:ext cx="3972629" cy="474027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>
              <a:defRPr sz="180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2pPr>
            <a:lvl3pPr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3pPr>
            <a:lvl4pPr marL="9159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4pPr>
            <a:lvl5pPr marL="11430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5pPr>
            <a:lvl6pPr marL="137795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597025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8303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20574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</a:t>
            </a:r>
          </a:p>
          <a:p>
            <a:pPr lvl="4"/>
            <a:r>
              <a:rPr lang="en-US" dirty="0" smtClean="0"/>
              <a:t>Five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	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 bwMode="gray">
          <a:xfrm>
            <a:off x="4939596" y="1828800"/>
            <a:ext cx="3972629" cy="474027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>
              <a:defRPr sz="180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2pPr>
            <a:lvl3pPr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3pPr>
            <a:lvl4pPr marL="9159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4pPr>
            <a:lvl5pPr marL="11430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5pPr>
            <a:lvl6pPr marL="137795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597025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8303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20574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</a:t>
            </a:r>
          </a:p>
          <a:p>
            <a:pPr lvl="4"/>
            <a:r>
              <a:rPr lang="en-US" dirty="0" smtClean="0"/>
              <a:t>Five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	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07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167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2.xml"/><Relationship Id="rId3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theme" Target="../theme/theme3.xml"/><Relationship Id="rId8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theme" Target="../theme/theme4.xml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theme" Target="../theme/theme5.xml"/><Relationship Id="rId8" Type="http://schemas.openxmlformats.org/officeDocument/2006/relationships/image" Target="../media/image1.jpeg"/><Relationship Id="rId9" Type="http://schemas.openxmlformats.org/officeDocument/2006/relationships/image" Target="../media/image10.jpg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 bwMode="gray">
          <a:xfrm>
            <a:off x="5328340" y="6567844"/>
            <a:ext cx="3583885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97970"/>
            <a:ext cx="8229600" cy="1799695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77334" y="2599267"/>
            <a:ext cx="8229600" cy="289560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338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 sz="3200" kern="1200">
          <a:solidFill>
            <a:schemeClr val="bg1">
              <a:lumMod val="75000"/>
            </a:schemeClr>
          </a:solidFill>
          <a:latin typeface="+mn-lt"/>
          <a:ea typeface="+mn-ea"/>
          <a:cs typeface="Arial" pitchFamily="34" charset="0"/>
        </a:defRPr>
      </a:lvl1pPr>
      <a:lvl2pPr marL="457200" indent="-457200" algn="l" rtl="0" eaLnBrk="1" fontAlgn="base" hangingPunct="1">
        <a:spcBef>
          <a:spcPct val="20000"/>
        </a:spcBef>
        <a:spcAft>
          <a:spcPct val="0"/>
        </a:spcAft>
        <a:defRPr sz="2400" kern="1200">
          <a:solidFill>
            <a:schemeClr val="bg1"/>
          </a:solidFill>
          <a:latin typeface="+mn-lt"/>
          <a:ea typeface="+mn-ea"/>
          <a:cs typeface="Arial" pitchFamily="34" charset="0"/>
        </a:defRPr>
      </a:lvl2pPr>
      <a:lvl3pPr marL="914400" indent="-914400" algn="l" rtl="0" eaLnBrk="1" fontAlgn="base" hangingPunct="1">
        <a:spcBef>
          <a:spcPct val="20000"/>
        </a:spcBef>
        <a:spcAft>
          <a:spcPct val="0"/>
        </a:spcAft>
        <a:defRPr sz="2000" kern="1200">
          <a:solidFill>
            <a:schemeClr val="bg1"/>
          </a:solidFill>
          <a:latin typeface="+mn-lt"/>
          <a:ea typeface="+mn-ea"/>
          <a:cs typeface="Arial" pitchFamily="34" charset="0"/>
        </a:defRPr>
      </a:lvl3pPr>
      <a:lvl4pPr marL="0" indent="0" algn="l" rtl="0" eaLnBrk="1" fontAlgn="base" hangingPunct="1">
        <a:spcBef>
          <a:spcPct val="20000"/>
        </a:spcBef>
        <a:spcAft>
          <a:spcPct val="0"/>
        </a:spcAft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0" indent="0" algn="l" rtl="0" eaLnBrk="1" fontAlgn="base" hangingPunct="1">
        <a:spcBef>
          <a:spcPct val="20000"/>
        </a:spcBef>
        <a:spcAft>
          <a:spcPct val="0"/>
        </a:spcAft>
        <a:tabLst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687388" y="3709988"/>
            <a:ext cx="8229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 algn="l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87388" y="4529139"/>
            <a:ext cx="8229600" cy="1389062"/>
          </a:xfrm>
          <a:prstGeom prst="rect">
            <a:avLst/>
          </a:prstGeom>
        </p:spPr>
        <p:txBody>
          <a:bodyPr lIns="0" rIns="0"/>
          <a:lstStyle/>
          <a:p>
            <a:pPr marL="0" lvl="0" indent="0" eaLnBrk="0" fontAlgn="base" hangingPunct="0">
              <a:spcAft>
                <a:spcPct val="0"/>
              </a:spcAft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55130" y="6614410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1A8B8B9-B651-4439-A868-E8F04EF814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094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lang="en-US" sz="4400" b="1" kern="1200" dirty="0" smtClean="0">
          <a:solidFill>
            <a:schemeClr val="bg1"/>
          </a:solidFill>
          <a:latin typeface="+mj-lt"/>
          <a:ea typeface="ＭＳ Ｐゴシック" charset="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en-US" sz="3200" kern="1200" smtClean="0">
          <a:solidFill>
            <a:schemeClr val="bg1">
              <a:lumMod val="75000"/>
            </a:schemeClr>
          </a:solidFill>
          <a:latin typeface="+mn-lt"/>
          <a:ea typeface="ＭＳ Ｐゴシック" charset="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1800" kern="1200" smtClean="0">
          <a:solidFill>
            <a:schemeClr val="bg1"/>
          </a:solidFill>
          <a:latin typeface="+mn-lt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smtClean="0">
          <a:solidFill>
            <a:schemeClr val="bg1"/>
          </a:solidFill>
          <a:latin typeface="+mn-lt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1800" kern="1200" smtClean="0">
          <a:solidFill>
            <a:schemeClr val="bg1"/>
          </a:solidFill>
          <a:latin typeface="+mn-lt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n-US" sz="1800" kern="1200" dirty="0" smtClean="0">
          <a:solidFill>
            <a:schemeClr val="bg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Title Placeholder 1"/>
          <p:cNvSpPr>
            <a:spLocks noGrp="1"/>
          </p:cNvSpPr>
          <p:nvPr>
            <p:ph type="title"/>
          </p:nvPr>
        </p:nvSpPr>
        <p:spPr bwMode="gray">
          <a:xfrm>
            <a:off x="687388" y="318053"/>
            <a:ext cx="8224837" cy="1197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87388" y="1828800"/>
            <a:ext cx="8224837" cy="4728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</a:t>
            </a:r>
          </a:p>
          <a:p>
            <a:pPr lvl="4"/>
            <a:r>
              <a:rPr lang="en-US" dirty="0" smtClean="0"/>
              <a:t>Five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 bwMode="gray">
          <a:xfrm>
            <a:off x="8755131" y="6573220"/>
            <a:ext cx="157094" cy="153888"/>
          </a:xfrm>
          <a:prstGeom prst="rect">
            <a:avLst/>
          </a:prstGeom>
          <a:noFill/>
        </p:spPr>
        <p:txBody>
          <a:bodyPr wrap="none" lIns="0" tIns="0" rIns="0" bIns="0" anchor="b" anchorCtr="0">
            <a:spAutoFit/>
          </a:bodyPr>
          <a:lstStyle>
            <a:lvl1pPr>
              <a:defRPr lang="en-US" sz="1000" smtClean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1pPr>
          </a:lstStyle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091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800" kern="1200" dirty="0">
          <a:solidFill>
            <a:schemeClr val="bg1">
              <a:lumMod val="65000"/>
            </a:schemeClr>
          </a:solidFill>
          <a:latin typeface="+mj-lt"/>
          <a:ea typeface="ＭＳ Ｐゴシック" charset="0"/>
          <a:cs typeface="Arial Narrow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F1419"/>
          </a:solidFill>
          <a:latin typeface="Franklin Gothic Demi" pitchFamily="34" charset="0"/>
          <a:ea typeface="ＭＳ Ｐゴシック" charset="0"/>
          <a:cs typeface="Franklin Gothic Dem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F1419"/>
          </a:solidFill>
          <a:latin typeface="Franklin Gothic Demi" pitchFamily="34" charset="0"/>
          <a:ea typeface="ＭＳ Ｐゴシック" charset="0"/>
          <a:cs typeface="Franklin Gothic Dem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F1419"/>
          </a:solidFill>
          <a:latin typeface="Franklin Gothic Demi" pitchFamily="34" charset="0"/>
          <a:ea typeface="ＭＳ Ｐゴシック" charset="0"/>
          <a:cs typeface="Franklin Gothic Dem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F1419"/>
          </a:solidFill>
          <a:latin typeface="Franklin Gothic Demi" pitchFamily="34" charset="0"/>
          <a:ea typeface="ＭＳ Ｐゴシック" charset="0"/>
          <a:cs typeface="Franklin Gothic Dem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9pPr>
    </p:titleStyle>
    <p:bodyStyle>
      <a:lvl1pPr marL="233363" indent="-233363" algn="l" rtl="0" eaLnBrk="0" fontAlgn="base" hangingPunct="0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Wingdings" pitchFamily="2" charset="2"/>
        <a:buChar char="§"/>
        <a:defRPr sz="2400" kern="1200">
          <a:solidFill>
            <a:schemeClr val="tx2">
              <a:lumMod val="75000"/>
            </a:schemeClr>
          </a:solidFill>
          <a:latin typeface="+mn-lt"/>
          <a:ea typeface="Arial" pitchFamily="34" charset="0"/>
          <a:cs typeface="Arial" pitchFamily="34" charset="0"/>
        </a:defRPr>
      </a:lvl1pPr>
      <a:lvl2pPr marL="463550" indent="-233363" algn="l" rtl="0" eaLnBrk="0" fontAlgn="base" hangingPunct="0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•"/>
        <a:defRPr sz="1800" kern="1200">
          <a:solidFill>
            <a:schemeClr val="tx2">
              <a:lumMod val="75000"/>
            </a:schemeClr>
          </a:solidFill>
          <a:latin typeface="+mn-lt"/>
          <a:ea typeface="Arial" pitchFamily="34" charset="0"/>
          <a:cs typeface="Arial" pitchFamily="34" charset="0"/>
        </a:defRPr>
      </a:lvl2pPr>
      <a:lvl3pPr marL="687388" indent="-228600" algn="l" defTabSz="914400" rtl="0" eaLnBrk="0" fontAlgn="base" hangingPunct="0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Franklin Gothic Book" pitchFamily="34" charset="0"/>
        <a:buChar char="–"/>
        <a:defRPr sz="1400" kern="1200">
          <a:solidFill>
            <a:schemeClr val="tx2">
              <a:lumMod val="75000"/>
            </a:schemeClr>
          </a:solidFill>
          <a:latin typeface="+mn-lt"/>
          <a:ea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SzPct val="75000"/>
        <a:buFont typeface="Courier New" pitchFamily="49" charset="0"/>
        <a:buChar char="o"/>
        <a:defRPr sz="1400" kern="1200">
          <a:solidFill>
            <a:schemeClr val="tx2">
              <a:lumMod val="75000"/>
            </a:schemeClr>
          </a:solidFill>
          <a:latin typeface="+mn-lt"/>
          <a:ea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»"/>
        <a:defRPr sz="1400" kern="1200">
          <a:solidFill>
            <a:schemeClr val="tx2">
              <a:lumMod val="75000"/>
            </a:schemeClr>
          </a:solidFill>
          <a:latin typeface="+mn-lt"/>
          <a:ea typeface="Arial" pitchFamily="34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•"/>
        <a:defRPr sz="1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•"/>
        <a:defRPr sz="1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•"/>
        <a:defRPr sz="1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•"/>
        <a:defRPr sz="1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 bwMode="gray">
          <a:xfrm>
            <a:off x="687387" y="1524000"/>
            <a:ext cx="8224837" cy="400215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 bwMode="gray">
          <a:xfrm>
            <a:off x="8755131" y="6588092"/>
            <a:ext cx="157094" cy="153888"/>
          </a:xfrm>
          <a:prstGeom prst="rect">
            <a:avLst/>
          </a:prstGeom>
          <a:noFill/>
        </p:spPr>
        <p:txBody>
          <a:bodyPr wrap="none" lIns="0" tIns="0" rIns="0" bIns="0" anchor="b" anchorCtr="0">
            <a:spAutoFit/>
          </a:bodyPr>
          <a:lstStyle>
            <a:lvl1pPr>
              <a:defRPr lang="en-US" sz="1000" smtClean="0">
                <a:solidFill>
                  <a:schemeClr val="tx2">
                    <a:lumMod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1pPr>
          </a:lstStyle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314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Franklin Gothic Demi" pitchFamily="34" charset="0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Demi" pitchFamily="34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Demi" pitchFamily="34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Demi" pitchFamily="34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Demi" pitchFamily="34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9pPr>
    </p:titleStyle>
    <p:bodyStyle>
      <a:lvl1pPr marL="0" indent="0" algn="l" rtl="0" eaLnBrk="0" fontAlgn="base" hangingPunct="0">
        <a:spcBef>
          <a:spcPts val="0"/>
        </a:spcBef>
        <a:spcAft>
          <a:spcPts val="0"/>
        </a:spcAft>
        <a:buClr>
          <a:schemeClr val="tx2"/>
        </a:buClr>
        <a:buFont typeface="Arial" pitchFamily="34" charset="0"/>
        <a:buNone/>
        <a:defRPr sz="2000" kern="1200">
          <a:solidFill>
            <a:schemeClr val="bg1"/>
          </a:solidFill>
          <a:latin typeface="+mn-lt"/>
          <a:ea typeface="Arial" pitchFamily="34" charset="0"/>
          <a:cs typeface="Arial" pitchFamily="34" charset="0"/>
        </a:defRPr>
      </a:lvl1pPr>
      <a:lvl2pPr marL="457200" indent="0" algn="l" rtl="0" eaLnBrk="0" fontAlgn="base" hangingPunct="0">
        <a:spcBef>
          <a:spcPts val="0"/>
        </a:spcBef>
        <a:spcAft>
          <a:spcPts val="0"/>
        </a:spcAft>
        <a:buClr>
          <a:schemeClr val="tx2"/>
        </a:buClr>
        <a:buFont typeface="Arial" pitchFamily="34" charset="0"/>
        <a:buNone/>
        <a:defRPr sz="2000" kern="1200">
          <a:solidFill>
            <a:schemeClr val="bg1"/>
          </a:solidFill>
          <a:latin typeface="+mn-lt"/>
          <a:ea typeface="Arial" pitchFamily="34" charset="0"/>
          <a:cs typeface="Arial" pitchFamily="34" charset="0"/>
        </a:defRPr>
      </a:lvl2pPr>
      <a:lvl3pPr marL="914400" indent="0" algn="l" rtl="0" eaLnBrk="0" fontAlgn="base" hangingPunct="0">
        <a:spcBef>
          <a:spcPts val="0"/>
        </a:spcBef>
        <a:spcAft>
          <a:spcPts val="0"/>
        </a:spcAft>
        <a:buClr>
          <a:schemeClr val="tx2"/>
        </a:buClr>
        <a:buFont typeface="Arial" pitchFamily="34" charset="0"/>
        <a:buNone/>
        <a:defRPr sz="2000" kern="1200">
          <a:solidFill>
            <a:schemeClr val="bg1"/>
          </a:solidFill>
          <a:latin typeface="+mn-lt"/>
          <a:ea typeface="Arial" pitchFamily="34" charset="0"/>
          <a:cs typeface="Arial" pitchFamily="34" charset="0"/>
        </a:defRPr>
      </a:lvl3pPr>
      <a:lvl4pPr marL="1371600" indent="0" algn="l" rtl="0" eaLnBrk="0" fontAlgn="base" hangingPunct="0">
        <a:spcBef>
          <a:spcPts val="0"/>
        </a:spcBef>
        <a:spcAft>
          <a:spcPts val="0"/>
        </a:spcAft>
        <a:buClr>
          <a:schemeClr val="tx2"/>
        </a:buClr>
        <a:buFont typeface="Arial" pitchFamily="34" charset="0"/>
        <a:buNone/>
        <a:defRPr sz="2000" kern="1200">
          <a:solidFill>
            <a:schemeClr val="bg1"/>
          </a:solidFill>
          <a:latin typeface="+mn-lt"/>
          <a:ea typeface="Arial" pitchFamily="34" charset="0"/>
          <a:cs typeface="Arial" pitchFamily="34" charset="0"/>
        </a:defRPr>
      </a:lvl4pPr>
      <a:lvl5pPr marL="1828800" indent="0" algn="l" rtl="0" eaLnBrk="0" fontAlgn="base" hangingPunct="0">
        <a:spcBef>
          <a:spcPts val="0"/>
        </a:spcBef>
        <a:spcAft>
          <a:spcPts val="0"/>
        </a:spcAft>
        <a:buClr>
          <a:srgbClr val="78A22F"/>
        </a:buClr>
        <a:buFont typeface="Arial" pitchFamily="34" charset="0"/>
        <a:buNone/>
        <a:defRPr sz="2000" kern="1200">
          <a:solidFill>
            <a:schemeClr val="bg1"/>
          </a:solidFill>
          <a:latin typeface="+mn-lt"/>
          <a:ea typeface="Arial" pitchFamily="34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 bwMode="gray">
          <a:xfrm>
            <a:off x="5328340" y="6567844"/>
            <a:ext cx="3583885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97970"/>
            <a:ext cx="8229600" cy="1799695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77334" y="2599267"/>
            <a:ext cx="8229600" cy="289560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4" y="6148387"/>
            <a:ext cx="3190875" cy="54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263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 sz="3200" kern="1200">
          <a:solidFill>
            <a:schemeClr val="bg1">
              <a:lumMod val="75000"/>
            </a:schemeClr>
          </a:solidFill>
          <a:latin typeface="+mn-lt"/>
          <a:ea typeface="+mn-ea"/>
          <a:cs typeface="Arial" pitchFamily="34" charset="0"/>
        </a:defRPr>
      </a:lvl1pPr>
      <a:lvl2pPr marL="457200" indent="-457200" algn="l" rtl="0" eaLnBrk="1" fontAlgn="base" hangingPunct="1">
        <a:spcBef>
          <a:spcPct val="20000"/>
        </a:spcBef>
        <a:spcAft>
          <a:spcPct val="0"/>
        </a:spcAft>
        <a:defRPr sz="2400" kern="1200">
          <a:solidFill>
            <a:schemeClr val="bg1"/>
          </a:solidFill>
          <a:latin typeface="+mn-lt"/>
          <a:ea typeface="+mn-ea"/>
          <a:cs typeface="Arial" pitchFamily="34" charset="0"/>
        </a:defRPr>
      </a:lvl2pPr>
      <a:lvl3pPr marL="914400" indent="-914400" algn="l" rtl="0" eaLnBrk="1" fontAlgn="base" hangingPunct="1">
        <a:spcBef>
          <a:spcPct val="20000"/>
        </a:spcBef>
        <a:spcAft>
          <a:spcPct val="0"/>
        </a:spcAft>
        <a:defRPr sz="2000" kern="1200">
          <a:solidFill>
            <a:schemeClr val="bg1"/>
          </a:solidFill>
          <a:latin typeface="+mn-lt"/>
          <a:ea typeface="+mn-ea"/>
          <a:cs typeface="Arial" pitchFamily="34" charset="0"/>
        </a:defRPr>
      </a:lvl3pPr>
      <a:lvl4pPr marL="0" indent="0" algn="l" rtl="0" eaLnBrk="1" fontAlgn="base" hangingPunct="1">
        <a:spcBef>
          <a:spcPct val="20000"/>
        </a:spcBef>
        <a:spcAft>
          <a:spcPct val="0"/>
        </a:spcAft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0" indent="0" algn="l" rtl="0" eaLnBrk="1" fontAlgn="base" hangingPunct="1">
        <a:spcBef>
          <a:spcPct val="20000"/>
        </a:spcBef>
        <a:spcAft>
          <a:spcPct val="0"/>
        </a:spcAft>
        <a:tabLst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diagramData" Target="../diagrams/data2.xml"/><Relationship Id="rId5" Type="http://schemas.openxmlformats.org/officeDocument/2006/relationships/diagramLayout" Target="../diagrams/layout2.xml"/><Relationship Id="rId6" Type="http://schemas.openxmlformats.org/officeDocument/2006/relationships/diagramQuickStyle" Target="../diagrams/quickStyle2.xml"/><Relationship Id="rId7" Type="http://schemas.openxmlformats.org/officeDocument/2006/relationships/diagramColors" Target="../diagrams/colors2.xml"/><Relationship Id="rId8" Type="http://schemas.microsoft.com/office/2007/relationships/diagramDrawing" Target="../diagrams/drawing2.xml"/><Relationship Id="rId9" Type="http://schemas.openxmlformats.org/officeDocument/2006/relationships/image" Target="../media/image20.png"/><Relationship Id="rId10" Type="http://schemas.openxmlformats.org/officeDocument/2006/relationships/image" Target="../media/image21.jpg"/><Relationship Id="rId11" Type="http://schemas.openxmlformats.org/officeDocument/2006/relationships/image" Target="../media/image22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5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6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tlcenter.org/talent_development_framework" TargetMode="External"/><Relationship Id="rId4" Type="http://schemas.openxmlformats.org/officeDocument/2006/relationships/hyperlink" Target="http://www.wallacefoundation.org/knowledge-center/school-leadership/district-policy-and-practice/Pages/Rethinking-Leadership-The-Changing-Role-of-Principal-Supervisors.aspx" TargetMode="External"/><Relationship Id="rId5" Type="http://schemas.openxmlformats.org/officeDocument/2006/relationships/hyperlink" Target="http://works.bepress.com/cgi/viewcontent.cgi?article=1007&amp;context=kristina_hesbol" TargetMode="External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files.eric.ed.gov/fulltext/ED507589.pdf" TargetMode="External"/><Relationship Id="rId4" Type="http://schemas.openxmlformats.org/officeDocument/2006/relationships/hyperlink" Target="http://www.wallacefoundation.org/knowledge-center/school-leadership/effective-principal-leadership/Pages/The-Making-of-the-Principal-Five-Lessons-in-Leadership-Training.aspx" TargetMode="External"/><Relationship Id="rId5" Type="http://schemas.openxmlformats.org/officeDocument/2006/relationships/hyperlink" Target="http://publicimpact.com/web/wp-content/uploads/2009/09/Turnaround_Leader_Competencies.pdf" TargetMode="External"/><Relationship Id="rId6" Type="http://schemas.openxmlformats.org/officeDocument/2006/relationships/hyperlink" Target="http://www.darden.virginia.edu/uploadedFiles/Darden_Web/Content/Faculty_Research/Research_Centers_and_Initiatives/Darden_Curry_PLE/School_Turnaround/using-competencies-to-improve-school-turnaround.pdf" TargetMode="External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tlcenter.org/" TargetMode="External"/><Relationship Id="rId4" Type="http://schemas.openxmlformats.org/officeDocument/2006/relationships/hyperlink" Target="http://centeronschoolturnaround.org/" TargetMode="External"/><Relationship Id="rId5" Type="http://schemas.openxmlformats.org/officeDocument/2006/relationships/hyperlink" Target="http://publicimpact.com/" TargetMode="External"/><Relationship Id="rId6" Type="http://schemas.openxmlformats.org/officeDocument/2006/relationships/hyperlink" Target="http://www.darden.virginia.edu/darden-curry-ple/" TargetMode="External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9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3811" y="931333"/>
            <a:ext cx="7877321" cy="2672292"/>
          </a:xfrm>
        </p:spPr>
        <p:txBody>
          <a:bodyPr>
            <a:normAutofit/>
          </a:bodyPr>
          <a:lstStyle/>
          <a:p>
            <a:r>
              <a:rPr lang="en-US" sz="4500" spc="-30" dirty="0"/>
              <a:t>R</a:t>
            </a:r>
            <a:r>
              <a:rPr lang="en-US" sz="4500" spc="-30" dirty="0" smtClean="0"/>
              <a:t>ecruit, Select, and Support: </a:t>
            </a:r>
            <a:r>
              <a:rPr lang="en-US" sz="4500" dirty="0" smtClean="0"/>
              <a:t>Turnaround Leader Competencies</a:t>
            </a:r>
            <a:endParaRPr lang="en-US" sz="45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Copyright © 20XX American Institutes for Research. All rights reserved.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83811" y="3752221"/>
            <a:ext cx="8224837" cy="1598900"/>
          </a:xfrm>
        </p:spPr>
        <p:txBody>
          <a:bodyPr/>
          <a:lstStyle/>
          <a:p>
            <a:r>
              <a:rPr lang="en-US" dirty="0"/>
              <a:t>Part 3: Developing and Supporting</a:t>
            </a:r>
            <a:br>
              <a:rPr lang="en-US" dirty="0"/>
            </a:br>
            <a:r>
              <a:rPr lang="en-US" dirty="0"/>
              <a:t>Turnaround Leaders</a:t>
            </a:r>
          </a:p>
        </p:txBody>
      </p:sp>
    </p:spTree>
    <p:extLst>
      <p:ext uri="{BB962C8B-B14F-4D97-AF65-F5344CB8AC3E}">
        <p14:creationId xmlns:p14="http://schemas.microsoft.com/office/powerpoint/2010/main" val="2418347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Turnaround Leader </a:t>
            </a:r>
            <a:r>
              <a:rPr lang="en-US" dirty="0" smtClean="0"/>
              <a:t>Competencies</a:t>
            </a:r>
            <a:endParaRPr lang="en-US" dirty="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>
                <a:solidFill>
                  <a:srgbClr val="FFFFFF">
                    <a:lumMod val="75000"/>
                  </a:srgbClr>
                </a:solidFill>
              </a:rPr>
              <a:pPr algn="r"/>
              <a:t>10</a:t>
            </a:fld>
            <a:endParaRPr dirty="0">
              <a:solidFill>
                <a:srgbClr val="FFFFFF">
                  <a:lumMod val="75000"/>
                </a:srgbClr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67291" y="4290226"/>
            <a:ext cx="2995411" cy="1577753"/>
            <a:chOff x="697374" y="-199920"/>
            <a:chExt cx="2995411" cy="2487650"/>
          </a:xfrm>
        </p:grpSpPr>
        <p:sp>
          <p:nvSpPr>
            <p:cNvPr id="19" name="Rounded Rectangle 18"/>
            <p:cNvSpPr/>
            <p:nvPr/>
          </p:nvSpPr>
          <p:spPr>
            <a:xfrm>
              <a:off x="697374" y="-199920"/>
              <a:ext cx="2995411" cy="2487650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endParaRPr>
            </a:p>
          </p:txBody>
        </p:sp>
        <p:sp>
          <p:nvSpPr>
            <p:cNvPr id="20" name="Rounded Rectangle 4"/>
            <p:cNvSpPr/>
            <p:nvPr/>
          </p:nvSpPr>
          <p:spPr>
            <a:xfrm>
              <a:off x="752020" y="-145274"/>
              <a:ext cx="1987495" cy="17564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lvl="1" indent="-171450" defTabSz="711200">
                <a:spcAft>
                  <a:spcPts val="300"/>
                </a:spcAft>
                <a:buFontTx/>
                <a:buChar char="••"/>
              </a:pPr>
              <a:r>
                <a:rPr lang="en-US" sz="160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</a:rPr>
                <a:t>Self-Confidence / </a:t>
              </a:r>
              <a:r>
                <a:rPr lang="en-US" sz="1600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</a:rPr>
                <a:t>Commitment </a:t>
              </a:r>
              <a:r>
                <a:rPr lang="en-US" sz="160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</a:rPr>
                <a:t>to Student </a:t>
              </a:r>
              <a:r>
                <a:rPr lang="en-US" sz="1600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</a:rPr>
                <a:t>Learning</a:t>
              </a:r>
            </a:p>
            <a:p>
              <a:pPr marL="171450" lvl="1" indent="-171450" defTabSz="711200">
                <a:spcAft>
                  <a:spcPts val="300"/>
                </a:spcAft>
                <a:buFontTx/>
                <a:buChar char="••"/>
              </a:pPr>
              <a:r>
                <a:rPr lang="en-US" sz="1600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</a:rPr>
                <a:t>Belief in Learning Potential</a:t>
              </a:r>
              <a:endParaRPr lang="en-US" sz="16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endParaRPr>
            </a:p>
          </p:txBody>
        </p:sp>
      </p:grpSp>
      <p:graphicFrame>
        <p:nvGraphicFramePr>
          <p:cNvPr id="17" name="Content Placeholder 6"/>
          <p:cNvGraphicFramePr>
            <a:graphicFrameLocks noGrp="1"/>
          </p:cNvGraphicFramePr>
          <p:nvPr>
            <p:extLst/>
          </p:nvPr>
        </p:nvGraphicFramePr>
        <p:xfrm>
          <a:off x="-300624" y="1858699"/>
          <a:ext cx="9444624" cy="4371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Rectangle 17"/>
          <p:cNvSpPr/>
          <p:nvPr/>
        </p:nvSpPr>
        <p:spPr>
          <a:xfrm>
            <a:off x="3562702" y="6116697"/>
            <a:ext cx="5459547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algn="r"/>
            <a:r>
              <a:rPr lang="en-US" sz="1200" dirty="0" smtClean="0">
                <a:solidFill>
                  <a:srgbClr val="326295">
                    <a:lumMod val="75000"/>
                  </a:srgbClr>
                </a:solidFill>
              </a:rPr>
              <a:t>(Public Impact, 2008; </a:t>
            </a:r>
            <a:r>
              <a:rPr lang="en-US" sz="1200" dirty="0" smtClean="0">
                <a:solidFill>
                  <a:srgbClr val="264A70"/>
                </a:solidFill>
              </a:rPr>
              <a:t>Spencer</a:t>
            </a:r>
            <a:r>
              <a:rPr lang="en-US" sz="1200" dirty="0" smtClean="0">
                <a:solidFill>
                  <a:srgbClr val="326295">
                    <a:lumMod val="75000"/>
                  </a:srgbClr>
                </a:solidFill>
              </a:rPr>
              <a:t> &amp; Spencer, 1993; Zhu, Hitt, &amp; Woodruff, 2015)</a:t>
            </a:r>
          </a:p>
        </p:txBody>
      </p:sp>
    </p:spTree>
    <p:extLst>
      <p:ext uri="{BB962C8B-B14F-4D97-AF65-F5344CB8AC3E}">
        <p14:creationId xmlns:p14="http://schemas.microsoft.com/office/powerpoint/2010/main" val="1860272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Turnaround Schools</a:t>
            </a:r>
            <a:br>
              <a:rPr lang="en-US" dirty="0" smtClean="0"/>
            </a:br>
            <a:r>
              <a:rPr lang="en-US" dirty="0" smtClean="0"/>
              <a:t>Systems of Support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8B8B9-B651-4439-A868-E8F04EF814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104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0294" y="237696"/>
            <a:ext cx="8224837" cy="125525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“Every system is perfectly designed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/>
              <a:t>get the results it gets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12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9" y="1800726"/>
            <a:ext cx="5076825" cy="4267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17940" y="6098704"/>
            <a:ext cx="2782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rgbClr val="264A70"/>
                </a:solidFill>
              </a:rPr>
              <a:t>—Quotation from Paul Batalden, M.D.</a:t>
            </a:r>
            <a:endParaRPr lang="en-US" sz="1200" dirty="0">
              <a:solidFill>
                <a:srgbClr val="264A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191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88652" y="4580810"/>
            <a:ext cx="3002857" cy="134925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 smtClean="0"/>
              <a:t>School Turnaround Context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0972494"/>
              </p:ext>
            </p:extLst>
          </p:nvPr>
        </p:nvGraphicFramePr>
        <p:xfrm>
          <a:off x="1110451" y="1792498"/>
          <a:ext cx="6632332" cy="4304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8B8B9-B651-4439-A868-E8F04EF814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81" y="4922164"/>
            <a:ext cx="2173376" cy="10079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58" y="1655290"/>
            <a:ext cx="871129" cy="6969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888" y="1792499"/>
            <a:ext cx="1942883" cy="18191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569" y="1947742"/>
            <a:ext cx="871129" cy="6969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98" y="2574082"/>
            <a:ext cx="871129" cy="69690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231267" y="1139119"/>
            <a:ext cx="22573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Community</a:t>
            </a:r>
            <a:endParaRPr lang="en-US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85255" y="4660554"/>
            <a:ext cx="128272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District</a:t>
            </a:r>
            <a:endParaRPr lang="en-US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627" y="2850358"/>
            <a:ext cx="871129" cy="6969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Commit to success.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Choose turnarounds for the right schools.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Develop a pipeline of turnaround leaders.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Give leaders the “Big Yes”</a:t>
            </a:r>
            <a:r>
              <a:rPr lang="en-US" dirty="0"/>
              <a:t> (</a:t>
            </a:r>
            <a:r>
              <a:rPr lang="en-US" dirty="0" smtClean="0"/>
              <a:t>autonomy).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Hold leaders </a:t>
            </a:r>
            <a:r>
              <a:rPr lang="en-US" dirty="0"/>
              <a:t>a</a:t>
            </a:r>
            <a:r>
              <a:rPr lang="en-US" dirty="0" smtClean="0"/>
              <a:t>ccountable for results, and </a:t>
            </a:r>
            <a:br>
              <a:rPr lang="en-US" dirty="0" smtClean="0"/>
            </a:br>
            <a:r>
              <a:rPr lang="en-US" dirty="0" smtClean="0"/>
              <a:t>support them to meet expectations.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Prioritize teacher hiring in turnaround schools.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Proactively engage the community.</a:t>
            </a:r>
          </a:p>
          <a:p>
            <a:pPr algn="r">
              <a:spcBef>
                <a:spcPts val="1200"/>
              </a:spcBef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dirty="0" smtClean="0"/>
              <a:t>(Kowal, Hassel, &amp; Hassel, 2009)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 smtClean="0"/>
              <a:t>How Districts Support Turnaround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8B8B9-B651-4439-A868-E8F04EF81465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the self-assessment tool individually or in teams, reflect on how your district or the districts you serve currently support turnaround.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Discuss the implications of your current state.</a:t>
            </a:r>
          </a:p>
          <a:p>
            <a:pPr lvl="1"/>
            <a:r>
              <a:rPr lang="en-US" dirty="0" smtClean="0"/>
              <a:t>How are supports different for turnaround and non-turnaround schools?</a:t>
            </a:r>
          </a:p>
          <a:p>
            <a:pPr lvl="1"/>
            <a:r>
              <a:rPr lang="en-US" dirty="0" smtClean="0"/>
              <a:t>How are supports different for district-run/charter, urban/rural schools?</a:t>
            </a:r>
          </a:p>
          <a:p>
            <a:pPr lvl="1"/>
            <a:r>
              <a:rPr lang="en-US" dirty="0" smtClean="0"/>
              <a:t>What are the barriers to district support for turnaround schools?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Share two ideas from your discussion with the whole group.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dirty="0" smtClean="0"/>
              <a:t>Self-Assessment: </a:t>
            </a:r>
            <a:r>
              <a:rPr dirty="0"/>
              <a:t/>
            </a:r>
            <a:br>
              <a:rPr dirty="0"/>
            </a:br>
            <a:r>
              <a:rPr lang="en-US" dirty="0" smtClean="0"/>
              <a:t>How Districts Support Turnaround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87388" y="3032879"/>
            <a:ext cx="8229600" cy="1446550"/>
          </a:xfrm>
        </p:spPr>
        <p:txBody>
          <a:bodyPr/>
          <a:lstStyle/>
          <a:p>
            <a:r>
              <a:rPr dirty="0" smtClean="0"/>
              <a:t>District Support and Accountability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>
                <a:latin typeface="ITC Franklin Gothic Std Bk Cd"/>
                <a:ea typeface="ＭＳ Ｐゴシック" pitchFamily="-48" charset="-128"/>
                <a:cs typeface="ＭＳ Ｐゴシック"/>
              </a:rPr>
              <a:t>Accountability must be a reciprocal process. </a:t>
            </a:r>
            <a:endParaRPr lang="en-US" dirty="0" smtClean="0">
              <a:latin typeface="ITC Franklin Gothic Std Bk Cd"/>
              <a:ea typeface="ＭＳ Ｐゴシック" pitchFamily="-48" charset="-128"/>
              <a:cs typeface="ＭＳ Ｐゴシック"/>
            </a:endParaRPr>
          </a:p>
          <a:p>
            <a:pPr>
              <a:spcBef>
                <a:spcPts val="1200"/>
              </a:spcBef>
            </a:pPr>
            <a:r>
              <a:rPr lang="en-US" b="1" dirty="0" smtClean="0">
                <a:latin typeface="ITC Franklin Gothic Std Bk Cd"/>
                <a:ea typeface="ＭＳ Ｐゴシック" pitchFamily="-48" charset="-128"/>
                <a:cs typeface="ＭＳ Ｐゴシック"/>
              </a:rPr>
              <a:t>For </a:t>
            </a:r>
            <a:r>
              <a:rPr lang="en-US" b="1" dirty="0">
                <a:latin typeface="ITC Franklin Gothic Std Bk Cd"/>
                <a:ea typeface="ＭＳ Ｐゴシック" pitchFamily="-48" charset="-128"/>
                <a:cs typeface="ＭＳ Ｐゴシック"/>
              </a:rPr>
              <a:t>every increment of performance I demand from you, I have an equal responsibility to provide you with the capacity to meet that expectation. </a:t>
            </a:r>
            <a:endParaRPr lang="en-US" b="1" dirty="0" smtClean="0">
              <a:latin typeface="ITC Franklin Gothic Std Bk Cd"/>
              <a:ea typeface="ＭＳ Ｐゴシック" pitchFamily="-48" charset="-128"/>
              <a:cs typeface="ＭＳ Ｐゴシック"/>
            </a:endParaRPr>
          </a:p>
          <a:p>
            <a:pPr>
              <a:spcBef>
                <a:spcPts val="1200"/>
              </a:spcBef>
            </a:pPr>
            <a:r>
              <a:rPr lang="en-US" dirty="0" smtClean="0">
                <a:latin typeface="ITC Franklin Gothic Std Bk Cd"/>
                <a:ea typeface="ＭＳ Ｐゴシック" pitchFamily="-48" charset="-128"/>
                <a:cs typeface="ＭＳ Ｐゴシック"/>
              </a:rPr>
              <a:t>Likewise</a:t>
            </a:r>
            <a:r>
              <a:rPr lang="en-US" dirty="0">
                <a:latin typeface="ITC Franklin Gothic Std Bk Cd"/>
                <a:ea typeface="ＭＳ Ｐゴシック" pitchFamily="-48" charset="-128"/>
                <a:cs typeface="ＭＳ Ｐゴシック"/>
              </a:rPr>
              <a:t>, for every investment you make in my skill and knowledge, I have a reciprocal responsibility to demonstrate some new increment in performance</a:t>
            </a:r>
            <a:r>
              <a:rPr lang="en-US" dirty="0" smtClean="0">
                <a:latin typeface="ITC Franklin Gothic Std Bk Cd"/>
                <a:ea typeface="ＭＳ Ｐゴシック" pitchFamily="-48" charset="-128"/>
                <a:cs typeface="ＭＳ Ｐゴシック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latin typeface="ITC Franklin Gothic Std Bk Cd"/>
                <a:ea typeface="ＭＳ Ｐゴシック" pitchFamily="-48" charset="-128"/>
                <a:cs typeface="ＭＳ Ｐゴシック"/>
              </a:rPr>
              <a:t>This </a:t>
            </a:r>
            <a:r>
              <a:rPr lang="en-US" dirty="0">
                <a:latin typeface="ITC Franklin Gothic Std Bk Cd"/>
                <a:ea typeface="ＭＳ Ｐゴシック" pitchFamily="-48" charset="-128"/>
                <a:cs typeface="ＭＳ Ｐゴシック"/>
              </a:rPr>
              <a:t>is the principle of </a:t>
            </a:r>
            <a:r>
              <a:rPr lang="en-US" dirty="0" smtClean="0">
                <a:latin typeface="ITC Franklin Gothic Std Bk Cd"/>
                <a:ea typeface="ＭＳ Ｐゴシック" pitchFamily="-48" charset="-128"/>
                <a:cs typeface="ＭＳ Ｐゴシック"/>
              </a:rPr>
              <a:t>reciprocity </a:t>
            </a:r>
            <a:r>
              <a:rPr lang="en-US" dirty="0">
                <a:latin typeface="ITC Franklin Gothic Std Bk Cd"/>
                <a:ea typeface="ＭＳ Ｐゴシック" pitchFamily="-48" charset="-128"/>
                <a:cs typeface="ＭＳ Ｐゴシック"/>
              </a:rPr>
              <a:t>of accountability for capacity</a:t>
            </a:r>
            <a:r>
              <a:rPr lang="en-US" dirty="0" smtClean="0">
                <a:latin typeface="ITC Franklin Gothic Std Bk Cd"/>
                <a:ea typeface="ＭＳ Ｐゴシック" pitchFamily="-48" charset="-128"/>
                <a:cs typeface="ＭＳ Ｐゴシック"/>
              </a:rPr>
              <a:t>. </a:t>
            </a:r>
            <a:r>
              <a:rPr lang="en-US" dirty="0">
                <a:latin typeface="ITC Franklin Gothic Std Bk Cd"/>
                <a:ea typeface="ＭＳ Ｐゴシック" pitchFamily="-48" charset="-128"/>
                <a:cs typeface="ＭＳ Ｐゴシック"/>
              </a:rPr>
              <a:t>It is the glue that, in the final analysis, will hold accountability systems together. </a:t>
            </a:r>
            <a:endParaRPr lang="en-US" dirty="0" smtClean="0">
              <a:latin typeface="ITC Franklin Gothic Std Bk Cd"/>
              <a:ea typeface="ＭＳ Ｐゴシック" pitchFamily="-48" charset="-128"/>
              <a:cs typeface="ＭＳ Ｐゴシック"/>
            </a:endParaRPr>
          </a:p>
          <a:p>
            <a:pPr algn="r">
              <a:spcBef>
                <a:spcPts val="1200"/>
              </a:spcBef>
            </a:pPr>
            <a:r>
              <a:rPr lang="en-US" i="1" dirty="0">
                <a:latin typeface="ITC Franklin Gothic Std Bk Cd"/>
                <a:ea typeface="ＭＳ Ｐゴシック" pitchFamily="-48" charset="-128"/>
                <a:cs typeface="ＭＳ Ｐゴシック"/>
              </a:rPr>
              <a:t>	</a:t>
            </a:r>
            <a:r>
              <a:rPr lang="en-US" i="1" dirty="0" smtClean="0">
                <a:latin typeface="ITC Franklin Gothic Std Bk Cd"/>
                <a:ea typeface="ＭＳ Ｐゴシック" pitchFamily="-48" charset="-128"/>
                <a:cs typeface="ＭＳ Ｐゴシック"/>
              </a:rPr>
              <a:t>					</a:t>
            </a:r>
            <a:r>
              <a:rPr lang="en-US" sz="1200" dirty="0">
                <a:ea typeface="ＭＳ Ｐゴシック" pitchFamily="-48" charset="-128"/>
                <a:cs typeface="ＭＳ Ｐゴシック"/>
              </a:rPr>
              <a:t>(</a:t>
            </a:r>
            <a:r>
              <a:rPr lang="en-US" sz="1200" dirty="0" smtClean="0">
                <a:ea typeface="ＭＳ Ｐゴシック" pitchFamily="-48" charset="-128"/>
                <a:cs typeface="ＭＳ Ｐゴシック"/>
              </a:rPr>
              <a:t>Elmore</a:t>
            </a:r>
            <a:r>
              <a:rPr lang="en-US" sz="1200" dirty="0">
                <a:ea typeface="ＭＳ Ｐゴシック" pitchFamily="-48" charset="-128"/>
                <a:cs typeface="ＭＳ Ｐゴシック"/>
              </a:rPr>
              <a:t>, </a:t>
            </a:r>
            <a:r>
              <a:rPr lang="en-US" sz="1200" dirty="0" smtClean="0">
                <a:ea typeface="ＭＳ Ｐゴシック" pitchFamily="-48" charset="-128"/>
                <a:cs typeface="ＭＳ Ｐゴシック"/>
              </a:rPr>
              <a:t>2002)</a:t>
            </a:r>
            <a:endParaRPr lang="en-US" sz="12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 of Reciprocity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365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7526" y="6095698"/>
            <a:ext cx="8224699" cy="233589"/>
          </a:xfrm>
        </p:spPr>
        <p:txBody>
          <a:bodyPr/>
          <a:lstStyle/>
          <a:p>
            <a:pPr marL="0" indent="0" algn="r">
              <a:buNone/>
            </a:pPr>
            <a:r>
              <a:rPr lang="en-US" dirty="0"/>
              <a:t> </a:t>
            </a:r>
            <a:r>
              <a:rPr lang="en-US" sz="1200" dirty="0"/>
              <a:t>(Hitt, 2015; Hitt &amp; Tucker, 2015)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dirty="0" smtClean="0"/>
              <a:t>Support and Accountability: </a:t>
            </a:r>
            <a:br>
              <a:rPr dirty="0" smtClean="0"/>
            </a:br>
            <a:r>
              <a:rPr dirty="0" smtClean="0"/>
              <a:t>An Unbeatable Match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77EC8-074D-41C4-94AE-E9EA7CEEA34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Flowchart: Manual Operation 5"/>
          <p:cNvSpPr/>
          <p:nvPr/>
        </p:nvSpPr>
        <p:spPr>
          <a:xfrm rot="10800000">
            <a:off x="3445325" y="4131127"/>
            <a:ext cx="2383973" cy="1143001"/>
          </a:xfrm>
          <a:prstGeom prst="flowChartManualOperatio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lowchart: Manual Operation 6"/>
          <p:cNvSpPr/>
          <p:nvPr/>
        </p:nvSpPr>
        <p:spPr>
          <a:xfrm>
            <a:off x="3461655" y="2530930"/>
            <a:ext cx="2351313" cy="1106626"/>
          </a:xfrm>
          <a:prstGeom prst="flowChartManualOperatio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55369" y="1831251"/>
            <a:ext cx="4963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ACCOUNTABILITY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155369" y="5456268"/>
            <a:ext cx="4963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SUPPORT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539090" y="3637556"/>
            <a:ext cx="4196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Effective Turnaround Leader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295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Individually: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Describe how you define “supporting” someone. </a:t>
            </a:r>
            <a:br>
              <a:rPr lang="en-US" dirty="0" smtClean="0"/>
            </a:br>
            <a:r>
              <a:rPr lang="en-US" dirty="0" smtClean="0"/>
              <a:t>Include two synonyms for </a:t>
            </a:r>
            <a:r>
              <a:rPr lang="en-US" i="1" dirty="0" smtClean="0"/>
              <a:t>support</a:t>
            </a:r>
            <a:r>
              <a:rPr lang="en-US" dirty="0" smtClean="0"/>
              <a:t>.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Describe how you define “holding someone accountable.” </a:t>
            </a:r>
            <a:br>
              <a:rPr lang="en-US" dirty="0" smtClean="0"/>
            </a:br>
            <a:r>
              <a:rPr lang="en-US" dirty="0" smtClean="0"/>
              <a:t>Include two synonyms for </a:t>
            </a:r>
            <a:r>
              <a:rPr lang="en-US" i="1" dirty="0" smtClean="0"/>
              <a:t>accountability</a:t>
            </a:r>
            <a:r>
              <a:rPr lang="en-US" dirty="0" smtClean="0"/>
              <a:t>.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Activity: Support and Accountability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77EC8-074D-41C4-94AE-E9EA7CEEA348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Introductions</a:t>
            </a:r>
            <a:r>
              <a:rPr lang="en-US" dirty="0"/>
              <a:t> </a:t>
            </a:r>
            <a:r>
              <a:rPr lang="en-US" dirty="0" smtClean="0"/>
              <a:t>and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8B8B9-B651-4439-A868-E8F04EF814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162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500"/>
              </a:spcBef>
              <a:buNone/>
            </a:pPr>
            <a:r>
              <a:rPr lang="en-US" sz="2300" b="1" dirty="0" smtClean="0"/>
              <a:t>Supporting</a:t>
            </a:r>
          </a:p>
          <a:p>
            <a:pPr>
              <a:spcBef>
                <a:spcPts val="500"/>
              </a:spcBef>
              <a:buNone/>
            </a:pPr>
            <a:r>
              <a:rPr lang="en-US" sz="2300" dirty="0" smtClean="0"/>
              <a:t>Monitoring/measuring</a:t>
            </a:r>
            <a:endParaRPr lang="en-US" sz="2300" dirty="0"/>
          </a:p>
          <a:p>
            <a:pPr>
              <a:spcBef>
                <a:spcPts val="500"/>
              </a:spcBef>
              <a:buNone/>
            </a:pPr>
            <a:r>
              <a:rPr lang="en-US" sz="2300" dirty="0" smtClean="0"/>
              <a:t>Generating insight</a:t>
            </a:r>
          </a:p>
          <a:p>
            <a:pPr>
              <a:spcBef>
                <a:spcPts val="500"/>
              </a:spcBef>
              <a:buNone/>
            </a:pPr>
            <a:r>
              <a:rPr lang="en-US" sz="2300" dirty="0" smtClean="0"/>
              <a:t>Teaching new concepts</a:t>
            </a:r>
            <a:r>
              <a:rPr lang="en-US" sz="2300" dirty="0"/>
              <a:t>/</a:t>
            </a:r>
            <a:r>
              <a:rPr lang="en-US" sz="2300" dirty="0" smtClean="0"/>
              <a:t>skills</a:t>
            </a:r>
          </a:p>
          <a:p>
            <a:pPr>
              <a:spcBef>
                <a:spcPts val="500"/>
              </a:spcBef>
              <a:buNone/>
            </a:pPr>
            <a:r>
              <a:rPr lang="en-US" sz="2300" dirty="0" smtClean="0"/>
              <a:t>Coaching and mentoring</a:t>
            </a:r>
          </a:p>
          <a:p>
            <a:pPr>
              <a:spcBef>
                <a:spcPts val="500"/>
              </a:spcBef>
              <a:buNone/>
            </a:pPr>
            <a:r>
              <a:rPr lang="en-US" sz="2300" dirty="0" smtClean="0"/>
              <a:t>Reflecting on practice</a:t>
            </a:r>
          </a:p>
          <a:p>
            <a:pPr>
              <a:spcBef>
                <a:spcPts val="500"/>
              </a:spcBef>
              <a:buNone/>
            </a:pPr>
            <a:r>
              <a:rPr lang="en-US" sz="2300" dirty="0" smtClean="0"/>
              <a:t>Setting goals</a:t>
            </a:r>
          </a:p>
          <a:p>
            <a:pPr>
              <a:spcBef>
                <a:spcPts val="500"/>
              </a:spcBef>
              <a:buNone/>
            </a:pPr>
            <a:r>
              <a:rPr lang="en-US" sz="2300" dirty="0" smtClean="0"/>
              <a:t>Observing</a:t>
            </a:r>
          </a:p>
          <a:p>
            <a:pPr>
              <a:spcBef>
                <a:spcPts val="500"/>
              </a:spcBef>
              <a:buNone/>
            </a:pPr>
            <a:r>
              <a:rPr lang="en-US" sz="2300" dirty="0" smtClean="0"/>
              <a:t>Assessing formatively</a:t>
            </a:r>
          </a:p>
          <a:p>
            <a:pPr>
              <a:spcBef>
                <a:spcPts val="500"/>
              </a:spcBef>
              <a:buNone/>
            </a:pPr>
            <a:r>
              <a:rPr lang="en-US" sz="2300" dirty="0" smtClean="0"/>
              <a:t>Providing feedback</a:t>
            </a:r>
          </a:p>
          <a:p>
            <a:pPr>
              <a:spcBef>
                <a:spcPts val="500"/>
              </a:spcBef>
              <a:buNone/>
            </a:pPr>
            <a:r>
              <a:rPr lang="en-US" sz="2300" dirty="0" smtClean="0"/>
              <a:t>Your ideas!</a:t>
            </a:r>
          </a:p>
          <a:p>
            <a:pPr>
              <a:buNone/>
            </a:pPr>
            <a:endParaRPr lang="en-US" sz="2300" dirty="0" smtClean="0"/>
          </a:p>
          <a:p>
            <a:pPr>
              <a:buNone/>
            </a:pPr>
            <a:endParaRPr lang="en-US" sz="2300" dirty="0" smtClean="0"/>
          </a:p>
          <a:p>
            <a:pPr>
              <a:buNone/>
            </a:pPr>
            <a:endParaRPr lang="en-US" sz="2300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spcBef>
                <a:spcPts val="500"/>
              </a:spcBef>
              <a:buNone/>
            </a:pPr>
            <a:r>
              <a:rPr lang="en-US" sz="2300" b="1" dirty="0" smtClean="0"/>
              <a:t>Holding Accountable</a:t>
            </a:r>
          </a:p>
          <a:p>
            <a:pPr>
              <a:spcBef>
                <a:spcPts val="500"/>
              </a:spcBef>
              <a:buNone/>
            </a:pPr>
            <a:r>
              <a:rPr lang="en-US" sz="2300" dirty="0" smtClean="0"/>
              <a:t>Monitoring/measuring</a:t>
            </a:r>
            <a:endParaRPr lang="en-US" sz="2300" b="1" dirty="0" smtClean="0"/>
          </a:p>
          <a:p>
            <a:pPr>
              <a:spcBef>
                <a:spcPts val="500"/>
              </a:spcBef>
              <a:buNone/>
            </a:pPr>
            <a:r>
              <a:rPr lang="en-US" sz="2300" dirty="0" smtClean="0"/>
              <a:t>Reminding</a:t>
            </a:r>
          </a:p>
          <a:p>
            <a:pPr>
              <a:spcBef>
                <a:spcPts val="500"/>
              </a:spcBef>
              <a:buNone/>
            </a:pPr>
            <a:r>
              <a:rPr lang="en-US" sz="2300" dirty="0" smtClean="0"/>
              <a:t>Calling attention to</a:t>
            </a:r>
          </a:p>
          <a:p>
            <a:pPr>
              <a:spcBef>
                <a:spcPts val="500"/>
              </a:spcBef>
              <a:buNone/>
            </a:pPr>
            <a:r>
              <a:rPr lang="en-US" sz="2300" dirty="0" smtClean="0"/>
              <a:t>Checking on</a:t>
            </a:r>
          </a:p>
          <a:p>
            <a:pPr>
              <a:spcBef>
                <a:spcPts val="500"/>
              </a:spcBef>
              <a:buNone/>
            </a:pPr>
            <a:r>
              <a:rPr lang="en-US" sz="2300" dirty="0" smtClean="0"/>
              <a:t>Pointing out</a:t>
            </a:r>
          </a:p>
          <a:p>
            <a:pPr>
              <a:spcBef>
                <a:spcPts val="500"/>
              </a:spcBef>
              <a:buNone/>
            </a:pPr>
            <a:r>
              <a:rPr lang="en-US" sz="2300" dirty="0" smtClean="0"/>
              <a:t>Expecting</a:t>
            </a:r>
          </a:p>
          <a:p>
            <a:pPr>
              <a:spcBef>
                <a:spcPts val="500"/>
              </a:spcBef>
              <a:buNone/>
            </a:pPr>
            <a:r>
              <a:rPr lang="en-US" sz="2300" dirty="0" smtClean="0"/>
              <a:t>Redirecting</a:t>
            </a:r>
          </a:p>
          <a:p>
            <a:pPr>
              <a:spcBef>
                <a:spcPts val="500"/>
              </a:spcBef>
              <a:buNone/>
            </a:pPr>
            <a:r>
              <a:rPr lang="en-US" sz="2300" dirty="0" smtClean="0"/>
              <a:t>Assessing summatively</a:t>
            </a:r>
          </a:p>
          <a:p>
            <a:pPr>
              <a:spcBef>
                <a:spcPts val="500"/>
              </a:spcBef>
              <a:buNone/>
            </a:pPr>
            <a:r>
              <a:rPr lang="en-US" sz="2300" dirty="0" smtClean="0"/>
              <a:t>Evaluating</a:t>
            </a:r>
          </a:p>
          <a:p>
            <a:pPr>
              <a:spcBef>
                <a:spcPts val="500"/>
              </a:spcBef>
              <a:buNone/>
            </a:pPr>
            <a:r>
              <a:rPr lang="en-US" sz="2300" dirty="0" smtClean="0"/>
              <a:t>Your ideas!</a:t>
            </a:r>
          </a:p>
          <a:p>
            <a:pPr>
              <a:buNone/>
            </a:pPr>
            <a:endParaRPr lang="en-US" sz="2300" dirty="0" smtClean="0"/>
          </a:p>
          <a:p>
            <a:pPr>
              <a:buNone/>
            </a:pPr>
            <a:endParaRPr lang="en-US" sz="2300" dirty="0" smtClean="0"/>
          </a:p>
          <a:p>
            <a:pPr>
              <a:buNone/>
            </a:pPr>
            <a:endParaRPr lang="en-US" sz="2300" dirty="0" smtClean="0"/>
          </a:p>
          <a:p>
            <a:pPr>
              <a:buNone/>
            </a:pPr>
            <a:endParaRPr lang="en-US" sz="2300" dirty="0" smtClean="0"/>
          </a:p>
          <a:p>
            <a:pPr>
              <a:buNone/>
            </a:pPr>
            <a:endParaRPr lang="en-US" sz="2300" dirty="0" smtClean="0"/>
          </a:p>
          <a:p>
            <a:pPr>
              <a:buNone/>
            </a:pPr>
            <a:endParaRPr lang="en-US" sz="2300" dirty="0" smtClean="0"/>
          </a:p>
          <a:p>
            <a:pPr>
              <a:buNone/>
            </a:pPr>
            <a:endParaRPr lang="en-US" sz="23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dirty="0" smtClean="0"/>
              <a:t>Development = </a:t>
            </a:r>
            <a:br>
              <a:rPr dirty="0" smtClean="0"/>
            </a:br>
            <a:r>
              <a:rPr dirty="0" smtClean="0"/>
              <a:t>Supporting + Holding Accountable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None/>
            </a:pPr>
            <a:r>
              <a:rPr lang="en-US" b="1" dirty="0" smtClean="0"/>
              <a:t>With your team:</a:t>
            </a:r>
            <a:endParaRPr lang="en-US" dirty="0" smtClean="0"/>
          </a:p>
          <a:p>
            <a:pPr marL="400050" indent="-400050">
              <a:spcBef>
                <a:spcPts val="1200"/>
              </a:spcBef>
              <a:buFont typeface="+mj-lt"/>
              <a:buAutoNum type="arabicPeriod" startAt="3"/>
            </a:pPr>
            <a:r>
              <a:rPr lang="en-US" dirty="0" smtClean="0"/>
              <a:t>Identify differences between supporting turnaround leaders and school leaders in non-turnaround schools. </a:t>
            </a:r>
          </a:p>
          <a:p>
            <a:pPr marL="400050" indent="-400050">
              <a:spcBef>
                <a:spcPts val="1200"/>
              </a:spcBef>
              <a:buFont typeface="+mj-lt"/>
              <a:buAutoNum type="arabicPeriod" startAt="3"/>
            </a:pPr>
            <a:r>
              <a:rPr lang="en-US" dirty="0" smtClean="0"/>
              <a:t>Be prepared to share with the whole group.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 smtClean="0"/>
              <a:t>Activity: Support </a:t>
            </a:r>
            <a:r>
              <a:rPr lang="en-US" dirty="0" smtClean="0"/>
              <a:t>and</a:t>
            </a:r>
            <a:r>
              <a:rPr dirty="0" smtClean="0"/>
              <a:t> Accountability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190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Turnaround Leader</a:t>
            </a:r>
            <a:br>
              <a:rPr lang="en-US" dirty="0" smtClean="0"/>
            </a:br>
            <a:r>
              <a:rPr lang="en-US" dirty="0" smtClean="0"/>
              <a:t>Professional Development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8B8B9-B651-4439-A868-E8F04EF814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256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Review the Turnaround Leader Competencies</a:t>
            </a:r>
          </a:p>
          <a:p>
            <a:pPr marL="0" indent="0">
              <a:buNone/>
            </a:pPr>
            <a:r>
              <a:rPr lang="en-US" dirty="0" smtClean="0"/>
              <a:t>Turn and Talk:</a:t>
            </a:r>
          </a:p>
          <a:p>
            <a:r>
              <a:rPr lang="en-US" dirty="0" smtClean="0"/>
              <a:t>How might these competencies be developed?</a:t>
            </a:r>
          </a:p>
          <a:p>
            <a:r>
              <a:rPr lang="en-US" dirty="0" smtClean="0"/>
              <a:t>How could the district be supportive and hold turnaround principals accountable?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Competency-Based Development </a:t>
            </a:r>
            <a:br>
              <a:rPr lang="en-US" dirty="0" smtClean="0"/>
            </a:br>
            <a:r>
              <a:rPr lang="en-US" dirty="0" smtClean="0"/>
              <a:t>for Turnaround Principals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77EC8-074D-41C4-94AE-E9EA7CEEA348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50" y="3939527"/>
            <a:ext cx="3458548" cy="23056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Supportive Professional Development: </a:t>
            </a:r>
            <a:r>
              <a:rPr lang="en-US" dirty="0" smtClean="0"/>
              <a:t>Provide high- quality professional development that comprises a coherent set of experiences intended for turnaround principals to cultivate the competencies and actions necessary for turnaround success.</a:t>
            </a:r>
          </a:p>
          <a:p>
            <a:pPr>
              <a:spcBef>
                <a:spcPts val="1200"/>
              </a:spcBef>
            </a:pPr>
            <a:r>
              <a:rPr lang="en-US" b="1" dirty="0" smtClean="0"/>
              <a:t>Generative </a:t>
            </a:r>
            <a:r>
              <a:rPr lang="en-US" b="1" dirty="0"/>
              <a:t>Accountability </a:t>
            </a:r>
            <a:r>
              <a:rPr lang="en-US" b="1" dirty="0" smtClean="0"/>
              <a:t>Structures: </a:t>
            </a:r>
            <a:r>
              <a:rPr lang="en-US" dirty="0" smtClean="0"/>
              <a:t>Evaluate on the basis of, expect use of, and provide feedback and focus on the competencies and actions that matter for turnaround.</a:t>
            </a:r>
          </a:p>
          <a:p>
            <a:endParaRPr lang="en-US" sz="1400" dirty="0" smtClean="0"/>
          </a:p>
          <a:p>
            <a:pPr algn="ctr">
              <a:buNone/>
            </a:pPr>
            <a:r>
              <a:rPr lang="en-US" sz="1200" dirty="0" smtClean="0"/>
              <a:t>																				   </a:t>
            </a:r>
          </a:p>
          <a:p>
            <a:pPr algn="r">
              <a:buNone/>
            </a:pPr>
            <a:r>
              <a:rPr lang="en-US" sz="1200" dirty="0"/>
              <a:t>	</a:t>
            </a:r>
            <a:r>
              <a:rPr lang="en-US" sz="1200" dirty="0" smtClean="0"/>
              <a:t>																				 (Hitt, 2015)</a:t>
            </a:r>
          </a:p>
          <a:p>
            <a:pPr>
              <a:buNone/>
            </a:pPr>
            <a:endParaRPr lang="en-US" b="1" dirty="0" smtClean="0"/>
          </a:p>
          <a:p>
            <a:pPr algn="r">
              <a:buNone/>
            </a:pPr>
            <a:r>
              <a:rPr lang="en-US" b="1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dirty="0" smtClean="0"/>
              <a:t>Competency-Based </a:t>
            </a:r>
            <a:br>
              <a:rPr dirty="0" smtClean="0"/>
            </a:br>
            <a:r>
              <a:rPr dirty="0" smtClean="0"/>
              <a:t>Support and Accountability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77EC8-074D-41C4-94AE-E9EA7CEEA348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295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461963" indent="-461963">
              <a:lnSpc>
                <a:spcPct val="120000"/>
              </a:lnSpc>
              <a:buFont typeface="+mj-lt"/>
              <a:buAutoNum type="arabicPeriod"/>
            </a:pPr>
            <a:r>
              <a:rPr lang="en-US" sz="9600" dirty="0" smtClean="0"/>
              <a:t>Write two or three sentences about what made this example “high quality.”</a:t>
            </a:r>
          </a:p>
          <a:p>
            <a:pPr marL="461963" indent="-461963">
              <a:lnSpc>
                <a:spcPct val="12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9600" dirty="0" smtClean="0"/>
              <a:t>Write two or three sentences about how it changed your practice or perspective about your job, OR how you think it did so for your audience.</a:t>
            </a:r>
          </a:p>
          <a:p>
            <a:pPr marL="461963" indent="-461963">
              <a:lnSpc>
                <a:spcPct val="12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9600" dirty="0" smtClean="0"/>
              <a:t>Turn and share with a partner next to you.</a:t>
            </a:r>
          </a:p>
          <a:p>
            <a:pPr marL="461963" indent="-461963">
              <a:lnSpc>
                <a:spcPct val="12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9600" dirty="0" smtClean="0"/>
              <a:t>Create a list that synthesizes what each of you said.</a:t>
            </a:r>
          </a:p>
          <a:p>
            <a:pPr marL="461963" indent="-461963">
              <a:lnSpc>
                <a:spcPct val="12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9600" dirty="0" smtClean="0"/>
              <a:t>Make notes to be to shared with the group.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9600" dirty="0" smtClean="0"/>
              <a:t> </a:t>
            </a:r>
          </a:p>
          <a:p>
            <a:pPr marL="457200" indent="-457200">
              <a:lnSpc>
                <a:spcPct val="120000"/>
              </a:lnSpc>
              <a:buNone/>
            </a:pPr>
            <a:endParaRPr lang="en-US" dirty="0" smtClean="0"/>
          </a:p>
          <a:p>
            <a:pPr marL="457200" indent="-457200">
              <a:lnSpc>
                <a:spcPct val="120000"/>
              </a:lnSpc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sz="4400" dirty="0" smtClean="0"/>
              <a:t>High</a:t>
            </a:r>
            <a:r>
              <a:rPr lang="en-US" sz="4400" dirty="0" smtClean="0"/>
              <a:t>-</a:t>
            </a:r>
            <a:r>
              <a:rPr sz="4400" dirty="0" smtClean="0"/>
              <a:t>Quality Professional Development: What</a:t>
            </a:r>
            <a:r>
              <a:rPr lang="en-US" sz="4400" dirty="0" smtClean="0"/>
              <a:t> i</a:t>
            </a:r>
            <a:r>
              <a:rPr sz="4400" dirty="0" smtClean="0"/>
              <a:t>s </a:t>
            </a:r>
            <a:r>
              <a:rPr lang="en-US" sz="4400" dirty="0"/>
              <a:t>y</a:t>
            </a:r>
            <a:r>
              <a:rPr sz="4400" dirty="0" smtClean="0"/>
              <a:t>our </a:t>
            </a:r>
            <a:r>
              <a:rPr lang="en-US" sz="4400" dirty="0" smtClean="0"/>
              <a:t>e</a:t>
            </a:r>
            <a:r>
              <a:rPr sz="4400" dirty="0" smtClean="0"/>
              <a:t>xperience?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20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sz="2200" b="1" dirty="0" smtClean="0"/>
              <a:t>Content </a:t>
            </a:r>
            <a:r>
              <a:rPr lang="en-US" sz="2200" dirty="0" smtClean="0"/>
              <a:t>focused on improved instruction and school change </a:t>
            </a:r>
          </a:p>
          <a:p>
            <a:pPr>
              <a:spcBef>
                <a:spcPts val="1200"/>
              </a:spcBef>
              <a:buFont typeface="Wingdings" charset="2"/>
              <a:buChar char="§"/>
            </a:pPr>
            <a:r>
              <a:rPr lang="en-US" sz="2200" b="1" dirty="0" smtClean="0"/>
              <a:t>Differentiated </a:t>
            </a:r>
            <a:r>
              <a:rPr lang="en-US" sz="2200" dirty="0" smtClean="0"/>
              <a:t>to address varied leader needs</a:t>
            </a:r>
            <a:endParaRPr lang="en-US" sz="2200" dirty="0"/>
          </a:p>
          <a:p>
            <a:pPr>
              <a:spcBef>
                <a:spcPts val="1200"/>
              </a:spcBef>
              <a:buFont typeface="Wingdings" charset="2"/>
              <a:buChar char="§"/>
            </a:pPr>
            <a:r>
              <a:rPr lang="en-US" sz="2200" b="1" dirty="0"/>
              <a:t>C</a:t>
            </a:r>
            <a:r>
              <a:rPr lang="en-US" sz="2200" b="1" dirty="0" smtClean="0"/>
              <a:t>ollegial networks and protocols </a:t>
            </a:r>
            <a:r>
              <a:rPr lang="en-US" sz="2200" dirty="0" smtClean="0"/>
              <a:t>for collaboration</a:t>
            </a:r>
          </a:p>
          <a:p>
            <a:pPr>
              <a:spcBef>
                <a:spcPts val="1200"/>
              </a:spcBef>
              <a:buFont typeface="Wingdings" charset="2"/>
              <a:buChar char="§"/>
            </a:pPr>
            <a:r>
              <a:rPr lang="en-US" sz="2200" b="1" dirty="0" smtClean="0"/>
              <a:t>Job-embedded</a:t>
            </a:r>
            <a:r>
              <a:rPr lang="en-US" sz="2200" dirty="0" smtClean="0"/>
              <a:t> instruction and applications of learning</a:t>
            </a:r>
          </a:p>
          <a:p>
            <a:pPr>
              <a:spcBef>
                <a:spcPts val="1200"/>
              </a:spcBef>
              <a:buFont typeface="Wingdings" charset="2"/>
              <a:buChar char="§"/>
            </a:pPr>
            <a:r>
              <a:rPr lang="en-US" sz="2200" b="1" dirty="0" smtClean="0"/>
              <a:t>Long-term </a:t>
            </a:r>
            <a:r>
              <a:rPr lang="en-US" sz="2200" dirty="0" smtClean="0"/>
              <a:t>delivery with multiple learning opportunities</a:t>
            </a:r>
          </a:p>
          <a:p>
            <a:pPr>
              <a:spcBef>
                <a:spcPts val="1200"/>
              </a:spcBef>
              <a:buFont typeface="Wingdings" charset="2"/>
              <a:buChar char="§"/>
            </a:pPr>
            <a:r>
              <a:rPr lang="en-US" sz="2200" b="1" dirty="0"/>
              <a:t>S</a:t>
            </a:r>
            <a:r>
              <a:rPr lang="en-US" sz="2200" b="1" dirty="0" smtClean="0"/>
              <a:t>haring from experts </a:t>
            </a:r>
            <a:r>
              <a:rPr lang="en-US" sz="2200" dirty="0" smtClean="0"/>
              <a:t>or experienced practitioners </a:t>
            </a:r>
          </a:p>
          <a:p>
            <a:pPr>
              <a:spcBef>
                <a:spcPts val="1200"/>
              </a:spcBef>
              <a:buFont typeface="Wingdings" charset="2"/>
              <a:buChar char="§"/>
            </a:pPr>
            <a:r>
              <a:rPr lang="en-US" sz="2200" b="1" dirty="0" smtClean="0"/>
              <a:t>Mentoring and coaching </a:t>
            </a:r>
            <a:r>
              <a:rPr lang="en-US" sz="2200" dirty="0" smtClean="0"/>
              <a:t>to fit individual and school needs       </a:t>
            </a:r>
          </a:p>
          <a:p>
            <a:pPr marL="0" indent="0">
              <a:buNone/>
            </a:pPr>
            <a:endParaRPr lang="en-US" sz="1200" dirty="0"/>
          </a:p>
          <a:p>
            <a:pPr marL="0" indent="0" algn="r">
              <a:buNone/>
            </a:pPr>
            <a:endParaRPr lang="en-US" sz="1200" dirty="0" smtClean="0"/>
          </a:p>
          <a:p>
            <a:pPr marL="0" indent="0" algn="r">
              <a:buNone/>
            </a:pPr>
            <a:endParaRPr lang="en-US" sz="1200" dirty="0"/>
          </a:p>
          <a:p>
            <a:pPr marL="0" indent="0" algn="r">
              <a:buNone/>
            </a:pPr>
            <a:endParaRPr lang="en-US" sz="1200" dirty="0" smtClean="0"/>
          </a:p>
          <a:p>
            <a:pPr marL="0" indent="0" algn="r">
              <a:buNone/>
            </a:pPr>
            <a:r>
              <a:rPr lang="en-US" sz="1200" dirty="0" smtClean="0"/>
              <a:t>              (Drago-Severson, Asghar, Blum-DeStefano, &amp; Welch, 2011; Goldring, Preston, &amp; Huff, 2012; and Mitgang, 2012)	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sz="4200" dirty="0" smtClean="0"/>
              <a:t>High</a:t>
            </a:r>
            <a:r>
              <a:rPr lang="en-US" sz="4200" dirty="0" smtClean="0"/>
              <a:t>-</a:t>
            </a:r>
            <a:r>
              <a:rPr sz="4200" dirty="0" smtClean="0"/>
              <a:t>Quality School Leader Development</a:t>
            </a:r>
            <a:r>
              <a:rPr lang="en-US" sz="4200" dirty="0" smtClean="0"/>
              <a:t>:</a:t>
            </a:r>
            <a:r>
              <a:rPr sz="4200" dirty="0" smtClean="0"/>
              <a:t/>
            </a:r>
            <a:br>
              <a:rPr sz="4200" dirty="0" smtClean="0"/>
            </a:br>
            <a:r>
              <a:rPr lang="en-US" sz="4200" dirty="0" smtClean="0"/>
              <a:t>What does the research say?</a:t>
            </a:r>
            <a:endParaRPr lang="en-US" sz="4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20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Developing Turnaround Leader Competencies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Individually or as a team: 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Reflect on your current practices in turnaround leader development.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Identify changes you would make to better meet the development needs of turnaround leaders.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dirty="0" smtClean="0"/>
              <a:t>Activity: </a:t>
            </a:r>
            <a:r>
              <a:rPr lang="en-US" dirty="0" smtClean="0"/>
              <a:t>C</a:t>
            </a:r>
            <a:r>
              <a:rPr dirty="0" smtClean="0"/>
              <a:t>ompetency-Based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dirty="0" smtClean="0"/>
              <a:t>Leadership Development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Principal Supervisors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8B8B9-B651-4439-A868-E8F04EF8146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844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b="1" dirty="0" smtClean="0"/>
              <a:t>primary roles </a:t>
            </a:r>
            <a:r>
              <a:rPr lang="en-US" dirty="0" smtClean="0"/>
              <a:t>of the principal supervisor are: 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Professional development and coaching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Evaluation and feedback 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Liaison between school and district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Buffering and barrier removal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0" indent="0">
              <a:buNone/>
            </a:pPr>
            <a:r>
              <a:rPr lang="en-US" i="1" dirty="0" smtClean="0"/>
              <a:t>The role of principal supervisors becomes more important when we consider the potential they have to bolster efforts of turnaround principals through individualization.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 smtClean="0"/>
              <a:t>Role of Principal Supervisor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b="1" dirty="0" smtClean="0"/>
              <a:t>Professional Learning Module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i="1" dirty="0" smtClean="0"/>
              <a:t>Recruit, Select, and Support: Turnaround Leader Competencies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Part 1: Understanding Turnaround Leader Competencies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Part 2: Recruiting and Selecting Turnaround Leaders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 smtClean="0"/>
              <a:t>Part 3: Developing and Supporting Turnaround Leaders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300" dirty="0" smtClean="0"/>
              <a:t>Using Turnaround Leader Competencies</a:t>
            </a:r>
            <a:endParaRPr lang="en-US" sz="4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>
                <a:solidFill>
                  <a:srgbClr val="FFFFFF">
                    <a:lumMod val="75000"/>
                  </a:srgbClr>
                </a:solidFill>
              </a:rPr>
              <a:pPr algn="r"/>
              <a:t>3</a:t>
            </a:fld>
            <a:endParaRPr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368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buNone/>
            </a:pPr>
            <a:r>
              <a:rPr lang="en-US" dirty="0" smtClean="0"/>
              <a:t>Principal supervisors should:</a:t>
            </a:r>
          </a:p>
          <a:p>
            <a:pPr>
              <a:spcBef>
                <a:spcPts val="1200"/>
              </a:spcBef>
            </a:pPr>
            <a:r>
              <a:rPr lang="en-US" dirty="0"/>
              <a:t>H</a:t>
            </a:r>
            <a:r>
              <a:rPr lang="en-US" dirty="0" smtClean="0"/>
              <a:t>ave a limited number of turnaround principals. </a:t>
            </a:r>
          </a:p>
          <a:p>
            <a:pPr>
              <a:spcBef>
                <a:spcPts val="1200"/>
              </a:spcBef>
            </a:pPr>
            <a:r>
              <a:rPr lang="en-US" dirty="0"/>
              <a:t>H</a:t>
            </a:r>
            <a:r>
              <a:rPr lang="en-US" dirty="0" smtClean="0"/>
              <a:t>ave weekly interactions with each turnaround principal.</a:t>
            </a:r>
          </a:p>
          <a:p>
            <a:pPr>
              <a:spcBef>
                <a:spcPts val="1200"/>
              </a:spcBef>
            </a:pPr>
            <a:r>
              <a:rPr lang="en-US" dirty="0"/>
              <a:t>D</a:t>
            </a:r>
            <a:r>
              <a:rPr lang="en-US" dirty="0" smtClean="0"/>
              <a:t>evelop and participate in evaluation of their turnaround principals.</a:t>
            </a:r>
          </a:p>
          <a:p>
            <a:pPr>
              <a:spcBef>
                <a:spcPts val="1200"/>
              </a:spcBef>
              <a:buFont typeface="Wingdings" charset="2"/>
              <a:buChar char="§"/>
            </a:pPr>
            <a:r>
              <a:rPr lang="en-US" dirty="0"/>
              <a:t>B</a:t>
            </a:r>
            <a:r>
              <a:rPr lang="en-US" dirty="0" smtClean="0"/>
              <a:t>e thoughtfully matched with turnaround principals.					</a:t>
            </a:r>
            <a:endParaRPr lang="en-US" dirty="0"/>
          </a:p>
          <a:p>
            <a:pPr marL="0" indent="0" algn="r">
              <a:buNone/>
            </a:pPr>
            <a:endParaRPr lang="en-US" sz="1200" dirty="0" smtClean="0"/>
          </a:p>
          <a:p>
            <a:pPr marL="0" indent="0" algn="r">
              <a:buNone/>
            </a:pPr>
            <a:endParaRPr lang="en-US" sz="1200" dirty="0"/>
          </a:p>
          <a:p>
            <a:pPr marL="0" indent="0" algn="r">
              <a:buNone/>
            </a:pPr>
            <a:endParaRPr lang="en-US" sz="1200" dirty="0" smtClean="0"/>
          </a:p>
          <a:p>
            <a:pPr marL="0" indent="0" algn="r">
              <a:buNone/>
            </a:pPr>
            <a:endParaRPr lang="en-US" sz="1200" dirty="0"/>
          </a:p>
          <a:p>
            <a:pPr marL="0" indent="0" algn="r">
              <a:buNone/>
            </a:pPr>
            <a:r>
              <a:rPr lang="en-US" sz="1200" dirty="0" smtClean="0"/>
              <a:t>(Corcoran et al., 2013)</a:t>
            </a:r>
          </a:p>
          <a:p>
            <a:pPr marL="457200" indent="-457200" algn="r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sz="4700" dirty="0" smtClean="0"/>
              <a:t>Principal Supervisors </a:t>
            </a:r>
            <a:r>
              <a:rPr lang="en-US" sz="4700" dirty="0" smtClean="0"/>
              <a:t>and</a:t>
            </a:r>
            <a:r>
              <a:rPr sz="4700" dirty="0" smtClean="0"/>
              <a:t> </a:t>
            </a:r>
            <a:br>
              <a:rPr sz="4700" dirty="0" smtClean="0"/>
            </a:br>
            <a:r>
              <a:rPr sz="4700" dirty="0" smtClean="0"/>
              <a:t>Implications for Turnaround Principals</a:t>
            </a:r>
            <a:endParaRPr lang="en-US" sz="4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Diagnosing competency levels 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Setting leader development goals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Facilitating leader development 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Frequently </a:t>
            </a:r>
            <a:r>
              <a:rPr lang="en-US" dirty="0"/>
              <a:t>observing and providing </a:t>
            </a:r>
            <a:r>
              <a:rPr lang="en-US" dirty="0" smtClean="0"/>
              <a:t>feedback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Monitoring and adjusting development plans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sz="4200" dirty="0" smtClean="0"/>
              <a:t>How do </a:t>
            </a:r>
            <a:r>
              <a:rPr lang="en-US" sz="4200" dirty="0" smtClean="0"/>
              <a:t>d</a:t>
            </a:r>
            <a:r>
              <a:rPr sz="4200" dirty="0" smtClean="0"/>
              <a:t>istricts, </a:t>
            </a:r>
            <a:r>
              <a:rPr lang="en-US" sz="4200" dirty="0" smtClean="0"/>
              <a:t>via p</a:t>
            </a:r>
            <a:r>
              <a:rPr sz="4200" dirty="0" smtClean="0"/>
              <a:t>rincipal </a:t>
            </a:r>
            <a:r>
              <a:rPr lang="en-US" sz="4200" dirty="0" smtClean="0"/>
              <a:t>s</a:t>
            </a:r>
            <a:r>
              <a:rPr sz="4200" dirty="0" smtClean="0"/>
              <a:t>upervisors, develop turnaround principals? </a:t>
            </a:r>
            <a:endParaRPr lang="en-US" sz="4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dirty="0" smtClean="0"/>
              <a:t>The principal supervisor and turnaround principal review evaluations of turnaround principal competencies and identify strengths and areas for improvement. </a:t>
            </a:r>
          </a:p>
          <a:p>
            <a:pPr>
              <a:spcBef>
                <a:spcPts val="1200"/>
              </a:spcBef>
            </a:pPr>
            <a:r>
              <a:rPr lang="en-US" sz="2200" dirty="0" smtClean="0"/>
              <a:t>Conduct behavior </a:t>
            </a:r>
            <a:r>
              <a:rPr lang="en-US" sz="2200" dirty="0"/>
              <a:t>e</a:t>
            </a:r>
            <a:r>
              <a:rPr lang="en-US" sz="2200" dirty="0" smtClean="0"/>
              <a:t>vent </a:t>
            </a:r>
            <a:r>
              <a:rPr lang="en-US" sz="2200" dirty="0"/>
              <a:t>i</a:t>
            </a:r>
            <a:r>
              <a:rPr lang="en-US" sz="2200" dirty="0" smtClean="0"/>
              <a:t>nterview (BEI), or use BEI results from selection process, to identify competencies.</a:t>
            </a:r>
          </a:p>
          <a:p>
            <a:pPr>
              <a:spcBef>
                <a:spcPts val="1200"/>
              </a:spcBef>
            </a:pPr>
            <a:r>
              <a:rPr lang="en-US" sz="2200" dirty="0" smtClean="0"/>
              <a:t>Conduct self-evaluations that elicit the principal’s perception of his or her own competencies.</a:t>
            </a:r>
          </a:p>
          <a:p>
            <a:pPr>
              <a:spcBef>
                <a:spcPts val="1200"/>
              </a:spcBef>
            </a:pPr>
            <a:r>
              <a:rPr lang="en-US" sz="2200" dirty="0" smtClean="0"/>
              <a:t>Conduct 360 evaluations that solicit feedback from others on perceptions of principal competencies.</a:t>
            </a:r>
          </a:p>
          <a:p>
            <a:pPr>
              <a:spcBef>
                <a:spcPts val="1200"/>
              </a:spcBef>
            </a:pPr>
            <a:r>
              <a:rPr lang="en-US" sz="2200" dirty="0" smtClean="0"/>
              <a:t>Document and assess competencies through school review site visit interviews, focus groups, and observations.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 smtClean="0"/>
              <a:t>1. Diagnosing </a:t>
            </a:r>
            <a:r>
              <a:rPr lang="en-US" dirty="0" smtClean="0"/>
              <a:t>C</a:t>
            </a:r>
            <a:r>
              <a:rPr dirty="0" smtClean="0"/>
              <a:t>ompetency </a:t>
            </a:r>
            <a:r>
              <a:rPr lang="en-US" dirty="0" smtClean="0"/>
              <a:t>L</a:t>
            </a:r>
            <a:r>
              <a:rPr dirty="0" smtClean="0"/>
              <a:t>evels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 smtClean="0"/>
              <a:t>Using data, the principal supervisor and turnaround principal work together to pinpoint the highest leverage competencies to identify: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S</a:t>
            </a:r>
            <a:r>
              <a:rPr lang="en-US" dirty="0" smtClean="0"/>
              <a:t>trengths and set goals to leverage strengths.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Competencies that are partially developed but could be quick wins, if developed further.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Stretch goals in areas that are relative weaknesses but could increase leader effectiveness.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4700" dirty="0" smtClean="0"/>
              <a:t>2. Setting </a:t>
            </a:r>
            <a:r>
              <a:rPr lang="en-US" sz="4700" dirty="0" smtClean="0"/>
              <a:t>L</a:t>
            </a:r>
            <a:r>
              <a:rPr sz="4700" dirty="0" smtClean="0"/>
              <a:t>eader </a:t>
            </a:r>
            <a:r>
              <a:rPr lang="en-US" sz="4700" dirty="0" smtClean="0"/>
              <a:t>D</a:t>
            </a:r>
            <a:r>
              <a:rPr sz="4700" dirty="0" smtClean="0"/>
              <a:t>evelopment </a:t>
            </a:r>
            <a:r>
              <a:rPr lang="en-US" sz="4700" dirty="0" smtClean="0"/>
              <a:t>G</a:t>
            </a:r>
            <a:r>
              <a:rPr sz="4700" dirty="0" smtClean="0"/>
              <a:t>oals</a:t>
            </a:r>
            <a:endParaRPr lang="en-US" sz="4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 smtClean="0"/>
              <a:t>Based on the individualized goals and development plans, principal supervisors and turnaround principals identify aligned development experiences such as: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Relevant reading and training opportunities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Visits to successful schools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Peer-to-peer learning opportunities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Coaching and mentoring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Leadership rounds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 smtClean="0"/>
              <a:t>3. Facilitating </a:t>
            </a:r>
            <a:r>
              <a:rPr lang="en-US" dirty="0" smtClean="0"/>
              <a:t>L</a:t>
            </a:r>
            <a:r>
              <a:rPr dirty="0" smtClean="0"/>
              <a:t>eader </a:t>
            </a:r>
            <a:r>
              <a:rPr lang="en-US" dirty="0" smtClean="0"/>
              <a:t>D</a:t>
            </a:r>
            <a:r>
              <a:rPr dirty="0" smtClean="0"/>
              <a:t>evelopment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 smtClean="0"/>
              <a:t>Principal supervisors frequently observe turnaround principals and provide feedback on leader actions.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Schedule frequent observation and feedback meetings.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Conduct observations of leader actions in a variety of settings: </a:t>
            </a:r>
            <a:r>
              <a:rPr lang="en-US" sz="2400" dirty="0" smtClean="0"/>
              <a:t>leadership team, </a:t>
            </a:r>
            <a:r>
              <a:rPr lang="en-US" dirty="0" smtClean="0"/>
              <a:t>teacher teams, </a:t>
            </a:r>
            <a:r>
              <a:rPr lang="en-US" sz="2400" dirty="0" smtClean="0"/>
              <a:t>faculty meetings, teacher observations and feedback, professional development, etc.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Provide feedback aligned to the turnaround principal leader development goals and action plans. </a:t>
            </a:r>
            <a:r>
              <a:rPr lang="en-US" sz="2400" dirty="0" smtClean="0"/>
              <a:t>							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4700" dirty="0"/>
              <a:t>4</a:t>
            </a:r>
            <a:r>
              <a:rPr sz="4700" dirty="0" smtClean="0"/>
              <a:t>. Observing</a:t>
            </a:r>
            <a:r>
              <a:rPr lang="en-US" sz="4700" dirty="0" smtClean="0"/>
              <a:t> and</a:t>
            </a:r>
            <a:r>
              <a:rPr sz="4700" dirty="0" smtClean="0"/>
              <a:t> </a:t>
            </a:r>
            <a:r>
              <a:rPr lang="en-US" sz="4700" dirty="0" smtClean="0"/>
              <a:t>P</a:t>
            </a:r>
            <a:r>
              <a:rPr sz="4700" dirty="0" smtClean="0"/>
              <a:t>roviding </a:t>
            </a:r>
            <a:r>
              <a:rPr lang="en-US" sz="4700" dirty="0" smtClean="0"/>
              <a:t>F</a:t>
            </a:r>
            <a:r>
              <a:rPr sz="4700" dirty="0" smtClean="0"/>
              <a:t>eedback</a:t>
            </a:r>
            <a:endParaRPr lang="en-US" sz="4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 smtClean="0"/>
              <a:t>The turnaround </a:t>
            </a:r>
            <a:r>
              <a:rPr lang="en-US" dirty="0"/>
              <a:t>p</a:t>
            </a:r>
            <a:r>
              <a:rPr lang="en-US" dirty="0" smtClean="0"/>
              <a:t>rincipal, with feedback from the principal supervisor, monitors progress and identifies actions they will take to reach development goals.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Identify leader actions, timeline, and expected impact.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Frequently review status of actions and impact.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Determine next actions, timeline, and expected impact.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Repeat, in a cycle of continuous improvement.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dirty="0"/>
              <a:t>5</a:t>
            </a:r>
            <a:r>
              <a:rPr dirty="0" smtClean="0"/>
              <a:t>. Monitoring and </a:t>
            </a:r>
            <a:r>
              <a:rPr lang="en-US" dirty="0" smtClean="0"/>
              <a:t>A</a:t>
            </a:r>
            <a:r>
              <a:rPr dirty="0" smtClean="0"/>
              <a:t>djusting </a:t>
            </a:r>
            <a:r>
              <a:rPr lang="en-US" dirty="0"/>
              <a:t>D</a:t>
            </a:r>
            <a:r>
              <a:rPr dirty="0" smtClean="0"/>
              <a:t>evelopment </a:t>
            </a:r>
            <a:r>
              <a:rPr lang="en-US" dirty="0" smtClean="0"/>
              <a:t>P</a:t>
            </a:r>
            <a:r>
              <a:rPr dirty="0" smtClean="0"/>
              <a:t>lans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36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7526" y="1828801"/>
            <a:ext cx="8067605" cy="290648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 is one thing principal supervisors in your district could do that would have the greatest impact on increasing the effectiveness of turnaround principals?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 smtClean="0"/>
              <a:t>Activity: </a:t>
            </a:r>
            <a:r>
              <a:rPr lang="en-US" dirty="0" smtClean="0"/>
              <a:t>Triad Conversation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Competency-Based Development in 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8B8B9-B651-4439-A868-E8F04EF81465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772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dirty="0" smtClean="0"/>
              <a:t>Individual </a:t>
            </a:r>
            <a:r>
              <a:rPr lang="en-US" dirty="0" smtClean="0"/>
              <a:t>Versus</a:t>
            </a:r>
            <a:r>
              <a:rPr dirty="0" smtClean="0"/>
              <a:t> Whole</a:t>
            </a:r>
            <a:r>
              <a:rPr lang="en-US" dirty="0" smtClean="0"/>
              <a:t>-</a:t>
            </a:r>
            <a:r>
              <a:rPr dirty="0" smtClean="0"/>
              <a:t>Group Development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39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037" y="2170404"/>
            <a:ext cx="5636469" cy="37576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42739" y="2353561"/>
            <a:ext cx="2438611" cy="88399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 Organizations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>
                <a:solidFill>
                  <a:srgbClr val="FFFFFF">
                    <a:lumMod val="75000"/>
                  </a:srgbClr>
                </a:solidFill>
              </a:rPr>
              <a:pPr algn="r"/>
              <a:t>4</a:t>
            </a:fld>
            <a:endParaRPr dirty="0">
              <a:solidFill>
                <a:srgbClr val="FFFFFF">
                  <a:lumMod val="75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388" y="4471136"/>
            <a:ext cx="3139402" cy="10036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0698" y="4471136"/>
            <a:ext cx="3982694" cy="10264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88" y="2353561"/>
            <a:ext cx="3544776" cy="63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921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200" dirty="0" smtClean="0"/>
              <a:t>Let’s take a look at the work of one principal supervisor.</a:t>
            </a:r>
          </a:p>
          <a:p>
            <a:pPr>
              <a:spcBef>
                <a:spcPts val="1200"/>
              </a:spcBef>
              <a:buNone/>
            </a:pPr>
            <a:r>
              <a:rPr lang="en-US" sz="2200" b="1" dirty="0" smtClean="0"/>
              <a:t>Individually: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 sz="2200" dirty="0" smtClean="0"/>
              <a:t>Read the case study, </a:t>
            </a:r>
            <a:r>
              <a:rPr lang="en-US" sz="2200" i="1" dirty="0" smtClean="0"/>
              <a:t>Individualized Turnaround Principal Development: How Does It Look in Action?</a:t>
            </a:r>
          </a:p>
          <a:p>
            <a:pPr marL="457200" indent="-457200">
              <a:buAutoNum type="arabicPeriod"/>
            </a:pPr>
            <a:r>
              <a:rPr lang="en-US" sz="2200" dirty="0" smtClean="0"/>
              <a:t>In what ways does the story reflect what we know about high-quality interactions between a supervisor and a turnaround principal?</a:t>
            </a:r>
          </a:p>
          <a:p>
            <a:pPr marL="457200" indent="-457200">
              <a:spcBef>
                <a:spcPts val="1200"/>
              </a:spcBef>
              <a:buNone/>
            </a:pPr>
            <a:r>
              <a:rPr lang="en-US" sz="2200" b="1" dirty="0" smtClean="0"/>
              <a:t>As a Pair: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sz="2200" dirty="0" smtClean="0"/>
              <a:t>What suggestions do you have for additional ways this supervisor might build on and deepen her competency-based development work with her principals? (5 minutes)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sz="3100" dirty="0" smtClean="0"/>
              <a:t>Competency-Based Turnaround Principal Development:</a:t>
            </a:r>
            <a:br>
              <a:rPr sz="3100" dirty="0" smtClean="0"/>
            </a:br>
            <a:r>
              <a:rPr sz="3100" dirty="0" smtClean="0"/>
              <a:t>How does it look in action for an individual principal?</a:t>
            </a: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488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None/>
            </a:pPr>
            <a:r>
              <a:rPr lang="en-US" sz="2200" dirty="0" smtClean="0"/>
              <a:t>Case Study </a:t>
            </a:r>
          </a:p>
          <a:p>
            <a:pPr marL="457200" indent="-457200">
              <a:spcBef>
                <a:spcPts val="1200"/>
              </a:spcBef>
              <a:buNone/>
            </a:pPr>
            <a:r>
              <a:rPr lang="en-US" sz="2200" b="1" dirty="0" smtClean="0"/>
              <a:t>Work in a group of two pairs:</a:t>
            </a:r>
          </a:p>
          <a:p>
            <a:pPr marL="457200" indent="-457200">
              <a:buAutoNum type="arabicPeriod"/>
            </a:pPr>
            <a:r>
              <a:rPr lang="en-US" sz="2200" dirty="0" smtClean="0"/>
              <a:t>Take turns presenting each pair’s enhanced version of what the principal supervisor could do. (4 minutes)</a:t>
            </a:r>
          </a:p>
          <a:p>
            <a:pPr marL="457200" indent="-457200">
              <a:buAutoNum type="arabicPeriod"/>
            </a:pPr>
            <a:r>
              <a:rPr lang="en-US" sz="2200" dirty="0" smtClean="0"/>
              <a:t>Discuss</a:t>
            </a:r>
            <a:r>
              <a:rPr lang="en-US" sz="2200" dirty="0"/>
              <a:t> </a:t>
            </a:r>
            <a:r>
              <a:rPr lang="en-US" sz="2200" dirty="0" smtClean="0"/>
              <a:t>as a group what might be some challenges or barriers for principal supervisors. (2 minutes)</a:t>
            </a:r>
          </a:p>
          <a:p>
            <a:pPr marL="457200" indent="-457200">
              <a:spcBef>
                <a:spcPts val="1200"/>
              </a:spcBef>
              <a:buNone/>
            </a:pPr>
            <a:r>
              <a:rPr lang="en-US" sz="2200" b="1" dirty="0" smtClean="0"/>
              <a:t>Reconvene in your team: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sz="2200" dirty="0" smtClean="0"/>
              <a:t>What are some implications for your district in terms of supporting principal supervisors? (5 minutes)</a:t>
            </a:r>
          </a:p>
          <a:p>
            <a:pPr>
              <a:buNone/>
            </a:pP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z="3444" dirty="0" smtClean="0"/>
              <a:t>Competency-Based Turnaround Principal Development:</a:t>
            </a:r>
            <a:br>
              <a:rPr sz="3444" dirty="0" smtClean="0"/>
            </a:br>
            <a:r>
              <a:rPr sz="3444" dirty="0" smtClean="0"/>
              <a:t>How does it look in action for an individual principal?</a:t>
            </a:r>
            <a:endParaRPr lang="en-US" sz="3444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71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200" b="1" dirty="0" smtClean="0"/>
              <a:t>Individually: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Read the case study, </a:t>
            </a:r>
            <a:r>
              <a:rPr lang="en-US" sz="2200" i="1" dirty="0"/>
              <a:t>Group Turnaround Principal </a:t>
            </a:r>
            <a:r>
              <a:rPr lang="en-US" sz="2200" i="1" dirty="0" smtClean="0"/>
              <a:t>Development: How Does It Look </a:t>
            </a:r>
            <a:r>
              <a:rPr lang="en-US" sz="2200" i="1" dirty="0"/>
              <a:t>in </a:t>
            </a:r>
            <a:r>
              <a:rPr lang="en-US" sz="2200" i="1" dirty="0" smtClean="0"/>
              <a:t>Action?</a:t>
            </a:r>
          </a:p>
          <a:p>
            <a:pPr marL="457200" indent="-457200">
              <a:buAutoNum type="arabicPeriod"/>
            </a:pPr>
            <a:r>
              <a:rPr lang="en-US" sz="2200" dirty="0" smtClean="0"/>
              <a:t>How does Akron use competencies to discern needs for formalized training of leaders?</a:t>
            </a:r>
          </a:p>
          <a:p>
            <a:pPr marL="457200" indent="-457200">
              <a:spcBef>
                <a:spcPts val="1200"/>
              </a:spcBef>
              <a:buNone/>
            </a:pPr>
            <a:r>
              <a:rPr lang="en-US" sz="2200" b="1" dirty="0" smtClean="0"/>
              <a:t>As a team: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sz="2200" dirty="0" smtClean="0"/>
              <a:t>Are there processes </a:t>
            </a:r>
            <a:r>
              <a:rPr lang="en-US" sz="2200" dirty="0"/>
              <a:t>y</a:t>
            </a:r>
            <a:r>
              <a:rPr lang="en-US" sz="2200" dirty="0" smtClean="0"/>
              <a:t>our district uses that are similar to those described in Akron?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sz="2200" dirty="0" smtClean="0"/>
              <a:t>How is this different from how your district currently decides how and what leaders should formally learn in training?</a:t>
            </a:r>
          </a:p>
          <a:p>
            <a:pPr marL="457200" indent="-457200">
              <a:buAutoNum type="arabicPeriod" startAt="3"/>
            </a:pPr>
            <a:endParaRPr lang="en-US" sz="2200" dirty="0" smtClean="0"/>
          </a:p>
          <a:p>
            <a:pPr marL="457200" indent="-457200">
              <a:buAutoNum type="arabicPeriod" startAt="3"/>
            </a:pPr>
            <a:endParaRPr lang="en-US" sz="2200" dirty="0" smtClean="0"/>
          </a:p>
          <a:p>
            <a:pPr marL="457200" indent="-457200">
              <a:buAutoNum type="arabicPeriod" startAt="3"/>
            </a:pPr>
            <a:endParaRPr lang="en-US" sz="22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600" dirty="0" smtClean="0"/>
              <a:t>Turnaround Principal Development:</a:t>
            </a:r>
            <a:br>
              <a:rPr sz="3600" dirty="0" smtClean="0"/>
            </a:br>
            <a:r>
              <a:rPr sz="3600" dirty="0" smtClean="0"/>
              <a:t>How does it look in action for multiple principals?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953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n-US" b="1" dirty="0" smtClean="0"/>
              <a:t>As a team: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What are the needs of turnaround principals in your district?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What are your current systems for support and accountability?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What are the gaps between needs and supports?</a:t>
            </a:r>
          </a:p>
          <a:p>
            <a:pPr marL="457200" indent="-45720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dirty="0" smtClean="0"/>
              <a:t>Activity: </a:t>
            </a:r>
            <a:r>
              <a:rPr lang="en-US" dirty="0" smtClean="0"/>
              <a:t>Gap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953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State Systems of Support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44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Talent Development Framework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>
                <a:solidFill>
                  <a:srgbClr val="FFFFFF">
                    <a:lumMod val="75000"/>
                  </a:srgbClr>
                </a:solidFill>
              </a:rPr>
              <a:pPr algn="r"/>
              <a:t>45</a:t>
            </a:fld>
            <a:endParaRPr dirty="0">
              <a:solidFill>
                <a:srgbClr val="FFFFFF">
                  <a:lumMod val="75000"/>
                </a:srgbClr>
              </a:solidFill>
            </a:endParaRPr>
          </a:p>
        </p:txBody>
      </p:sp>
      <p:pic>
        <p:nvPicPr>
          <p:cNvPr id="1026" name="Picture 2" descr="C:\Users\cmeyer.000\AppData\Local\Microsoft\Windows\Temporary Internet Files\Content.Outlook\GUU4TW3H\14-1630 GTL Talent Framework Gfx-SupplementaryText_d2 m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172" y="1742267"/>
            <a:ext cx="4867656" cy="412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29000" y="6032500"/>
            <a:ext cx="495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rgbClr val="FFFFFF"/>
                </a:solidFill>
              </a:rPr>
              <a:t>(Center on Great Teachers and Leaders, 2014)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9112" y="6170999"/>
            <a:ext cx="82390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hangingPunct="0">
              <a:spcBef>
                <a:spcPts val="1200"/>
              </a:spcBef>
              <a:spcAft>
                <a:spcPts val="0"/>
              </a:spcAft>
              <a:buClr>
                <a:srgbClr val="FFFFFF">
                  <a:lumMod val="65000"/>
                </a:srgbClr>
              </a:buClr>
            </a:pPr>
            <a:r>
              <a:rPr lang="en-US" sz="1200" dirty="0">
                <a:solidFill>
                  <a:srgbClr val="326295">
                    <a:lumMod val="75000"/>
                  </a:srgbClr>
                </a:solidFill>
                <a:latin typeface="Arial"/>
              </a:rPr>
              <a:t>(Center on Great Teachers and Leaders, 2014)</a:t>
            </a:r>
          </a:p>
        </p:txBody>
      </p:sp>
    </p:spTree>
    <p:extLst>
      <p:ext uri="{BB962C8B-B14F-4D97-AF65-F5344CB8AC3E}">
        <p14:creationId xmlns:p14="http://schemas.microsoft.com/office/powerpoint/2010/main" val="1890998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and Commitments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8B8B9-B651-4439-A868-E8F04EF81465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246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2400"/>
              </a:spcBef>
              <a:buAutoNum type="arabicPeriod"/>
            </a:pPr>
            <a:r>
              <a:rPr lang="en-US" b="1" dirty="0" smtClean="0"/>
              <a:t>What are you taking away with you today?</a:t>
            </a:r>
            <a:br>
              <a:rPr lang="en-US" b="1" dirty="0" smtClean="0"/>
            </a:br>
            <a:r>
              <a:rPr lang="en-US" dirty="0" smtClean="0"/>
              <a:t>(What were your key learnings? What resonated most with you? What are you sure of? What do you want to learn more about?)</a:t>
            </a:r>
          </a:p>
          <a:p>
            <a:pPr marL="457200" indent="-457200">
              <a:spcBef>
                <a:spcPts val="1200"/>
              </a:spcBef>
              <a:buAutoNum type="arabicPeriod"/>
            </a:pPr>
            <a:r>
              <a:rPr lang="en-US" b="1" dirty="0" smtClean="0"/>
              <a:t>What will you commit to do to support competency-based development of turnaround principals?</a:t>
            </a:r>
          </a:p>
          <a:p>
            <a:pPr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dirty="0" smtClean="0"/>
              <a:t>Be ready to share your thoughts.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Closing and Commitment</a:t>
            </a:r>
            <a:r>
              <a:rPr lang="en-US" dirty="0" smtClean="0"/>
              <a:t>s</a:t>
            </a:r>
            <a:r>
              <a:rPr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8B8B9-B651-4439-A868-E8F04EF81465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423" y="4391026"/>
            <a:ext cx="2992802" cy="199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b="1" dirty="0" smtClean="0"/>
              <a:t>Professional Learning Module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i="1" dirty="0" smtClean="0"/>
              <a:t>Recruit, Select, and Support: Turnaround Leader Competencies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Part 1: Understanding Turnaround Leader Competencies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Part 2: Recruiting and Selecting Turnaround Leaders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Part 3: Developing and Supporting Turnaround Leaders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300" dirty="0" smtClean="0"/>
              <a:t>Using Turnaround Leader Competencies</a:t>
            </a:r>
            <a:endParaRPr lang="en-US" sz="4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>
                <a:solidFill>
                  <a:srgbClr val="FFFFFF">
                    <a:lumMod val="75000"/>
                  </a:srgbClr>
                </a:solidFill>
              </a:rPr>
              <a:pPr algn="r"/>
              <a:t>48</a:t>
            </a:fld>
            <a:endParaRPr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625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7526" y="1098584"/>
            <a:ext cx="8224699" cy="5216825"/>
          </a:xfrm>
        </p:spPr>
        <p:txBody>
          <a:bodyPr/>
          <a:lstStyle/>
          <a:p>
            <a:pPr marL="285750" indent="-285750">
              <a:spcBef>
                <a:spcPts val="1200"/>
              </a:spcBef>
            </a:pPr>
            <a:r>
              <a:rPr lang="en-US" sz="1400" dirty="0" smtClean="0"/>
              <a:t>Center on Great Teachers and Leaders. (2014). </a:t>
            </a:r>
            <a:r>
              <a:rPr lang="en-US" sz="1400" i="1" dirty="0" smtClean="0"/>
              <a:t>Talent development framework for 21st century educators: Moving toward state policy alignment and coherence. </a:t>
            </a:r>
            <a:r>
              <a:rPr lang="en-US" sz="1400" dirty="0" smtClean="0"/>
              <a:t>Washington, DC: Author. Retrieved from </a:t>
            </a:r>
            <a:r>
              <a:rPr lang="en-US" sz="1400" dirty="0" smtClean="0">
                <a:hlinkClick r:id="rId3"/>
              </a:rPr>
              <a:t>http://www.gtlcenter.org/talent_development_framework </a:t>
            </a:r>
            <a:endParaRPr lang="en-US" sz="1400" dirty="0" smtClean="0"/>
          </a:p>
          <a:p>
            <a:pPr marL="285750" indent="-285750">
              <a:spcBef>
                <a:spcPts val="1000"/>
              </a:spcBef>
            </a:pPr>
            <a:r>
              <a:rPr lang="en-US" sz="1400" dirty="0"/>
              <a:t>Corcoran, A., Casserly, M., Price-Baugh, R., Walston, D., Hall, R., &amp; Simon, C. </a:t>
            </a:r>
            <a:r>
              <a:rPr lang="en-US" sz="1400" dirty="0" smtClean="0"/>
              <a:t>(</a:t>
            </a:r>
            <a:r>
              <a:rPr lang="en-US" sz="1400" dirty="0"/>
              <a:t>2013). </a:t>
            </a:r>
            <a:r>
              <a:rPr lang="en-US" sz="1400" i="1" dirty="0"/>
              <a:t>Rethinking leadership: The changing role of principal supervisors. </a:t>
            </a:r>
            <a:r>
              <a:rPr lang="en-US" sz="1400" dirty="0"/>
              <a:t>Washington, DC: Council of the Great City Schools. Retrieved </a:t>
            </a:r>
            <a:r>
              <a:rPr lang="en-US" sz="1400" dirty="0" smtClean="0"/>
              <a:t>from  </a:t>
            </a:r>
            <a:r>
              <a:rPr lang="en-US" sz="1400" u="sng" dirty="0">
                <a:hlinkClick r:id="rId4"/>
              </a:rPr>
              <a:t>http://www.wallacefoundation.org/knowledge-center/school-leadership/district-policy-and-practice/Pages/Rethinking-Leadership-The-Changing-Role-of-Principal-Supervisors.aspx</a:t>
            </a:r>
            <a:endParaRPr lang="en-US" sz="1400" dirty="0"/>
          </a:p>
          <a:p>
            <a:pPr marL="285750" indent="-285750">
              <a:spcBef>
                <a:spcPts val="1000"/>
              </a:spcBef>
            </a:pPr>
            <a:r>
              <a:rPr lang="en-US" sz="1400" dirty="0" smtClean="0"/>
              <a:t>Drago-Severson</a:t>
            </a:r>
            <a:r>
              <a:rPr lang="en-US" sz="1400" dirty="0"/>
              <a:t>, E., Asghar, A., Blum-DeStefano, J., &amp; Welch, J. R. (2011). Conceptual changes in aspiring school leaders: Lessons from a university classroom. </a:t>
            </a:r>
            <a:r>
              <a:rPr lang="en-US" sz="1400" i="1" dirty="0"/>
              <a:t>Journal of Research on Leadership Education, 6</a:t>
            </a:r>
            <a:r>
              <a:rPr lang="en-US" sz="1400" dirty="0"/>
              <a:t>(4), </a:t>
            </a:r>
            <a:r>
              <a:rPr lang="en-US" sz="1400" dirty="0" smtClean="0"/>
              <a:t>83–132</a:t>
            </a:r>
            <a:r>
              <a:rPr lang="en-US" sz="1400" dirty="0"/>
              <a:t>. </a:t>
            </a:r>
          </a:p>
          <a:p>
            <a:pPr marL="285750" indent="-285750">
              <a:spcBef>
                <a:spcPts val="1000"/>
              </a:spcBef>
            </a:pPr>
            <a:r>
              <a:rPr lang="en-US" sz="1400" dirty="0" smtClean="0"/>
              <a:t>Elmore, R. F. (2002). </a:t>
            </a:r>
            <a:r>
              <a:rPr lang="en-US" sz="1400" i="1" dirty="0"/>
              <a:t>Bridging the </a:t>
            </a:r>
            <a:r>
              <a:rPr lang="en-US" sz="1400" i="1" dirty="0" smtClean="0"/>
              <a:t>gap </a:t>
            </a:r>
            <a:r>
              <a:rPr lang="en-US" sz="1400" i="1" dirty="0"/>
              <a:t>b</a:t>
            </a:r>
            <a:r>
              <a:rPr lang="en-US" sz="1400" i="1" dirty="0" smtClean="0"/>
              <a:t>etween standards </a:t>
            </a:r>
            <a:r>
              <a:rPr lang="en-US" sz="1400" i="1" dirty="0"/>
              <a:t>and </a:t>
            </a:r>
            <a:r>
              <a:rPr lang="en-US" sz="1400" i="1" dirty="0" smtClean="0"/>
              <a:t>achievement. </a:t>
            </a:r>
            <a:r>
              <a:rPr lang="en-US" sz="1400" dirty="0" smtClean="0"/>
              <a:t>Washington, DC: </a:t>
            </a:r>
            <a:r>
              <a:rPr lang="en-US" sz="1400" dirty="0"/>
              <a:t>Albert Shanker </a:t>
            </a:r>
            <a:r>
              <a:rPr lang="en-US" sz="1400" dirty="0" smtClean="0"/>
              <a:t>Institute.</a:t>
            </a:r>
            <a:endParaRPr lang="en-US" sz="1400" i="1" dirty="0" smtClean="0"/>
          </a:p>
          <a:p>
            <a:pPr marL="285750" indent="-285750">
              <a:spcBef>
                <a:spcPts val="1000"/>
              </a:spcBef>
            </a:pPr>
            <a:r>
              <a:rPr lang="en-US" sz="1400" dirty="0">
                <a:latin typeface="ITC Franklin Gothic Std Bk Cd"/>
                <a:ea typeface="ＭＳ Ｐゴシック" pitchFamily="-48" charset="-128"/>
                <a:cs typeface="ＭＳ Ｐゴシック"/>
              </a:rPr>
              <a:t>Goldring, E., Preston, C., &amp; Huff, J. (2012). Conceptualizing and evaluating professional development for school leaders. </a:t>
            </a:r>
            <a:r>
              <a:rPr lang="en-US" sz="1400" i="1" dirty="0">
                <a:latin typeface="ITC Franklin Gothic Std Bk Cd"/>
                <a:ea typeface="ＭＳ Ｐゴシック" pitchFamily="-48" charset="-128"/>
                <a:cs typeface="ＭＳ Ｐゴシック"/>
              </a:rPr>
              <a:t>Planning and Changing, </a:t>
            </a:r>
            <a:r>
              <a:rPr lang="en-US" sz="1400" i="1" dirty="0" smtClean="0">
                <a:latin typeface="ITC Franklin Gothic Std Bk Cd"/>
                <a:ea typeface="ＭＳ Ｐゴシック" pitchFamily="-48" charset="-128"/>
                <a:cs typeface="ＭＳ Ｐゴシック"/>
              </a:rPr>
              <a:t>43</a:t>
            </a:r>
            <a:r>
              <a:rPr lang="en-US" sz="1400" dirty="0" smtClean="0">
                <a:latin typeface="ITC Franklin Gothic Std Bk Cd"/>
                <a:ea typeface="ＭＳ Ｐゴシック" pitchFamily="-48" charset="-128"/>
                <a:cs typeface="ＭＳ Ｐゴシック"/>
              </a:rPr>
              <a:t>(3</a:t>
            </a:r>
            <a:r>
              <a:rPr lang="en-US" sz="1400" dirty="0">
                <a:latin typeface="ITC Franklin Gothic Std Bk Cd"/>
                <a:ea typeface="ＭＳ Ｐゴシック" pitchFamily="-48" charset="-128"/>
                <a:cs typeface="ＭＳ Ｐゴシック"/>
              </a:rPr>
              <a:t>/</a:t>
            </a:r>
            <a:r>
              <a:rPr lang="en-US" sz="1400" dirty="0" smtClean="0">
                <a:latin typeface="ITC Franklin Gothic Std Bk Cd"/>
                <a:ea typeface="ＭＳ Ｐゴシック" pitchFamily="-48" charset="-128"/>
                <a:cs typeface="ＭＳ Ｐゴシック"/>
              </a:rPr>
              <a:t>4), </a:t>
            </a:r>
            <a:r>
              <a:rPr lang="en-US" sz="1400" dirty="0">
                <a:latin typeface="ITC Franklin Gothic Std Bk Cd"/>
                <a:ea typeface="ＭＳ Ｐゴシック" pitchFamily="-48" charset="-128"/>
                <a:cs typeface="ＭＳ Ｐゴシック"/>
              </a:rPr>
              <a:t>223–242. Retrieved from </a:t>
            </a:r>
            <a:r>
              <a:rPr lang="en-US" sz="1400" dirty="0">
                <a:latin typeface="ITC Franklin Gothic Std Bk Cd"/>
                <a:ea typeface="ＭＳ Ｐゴシック" pitchFamily="-48" charset="-128"/>
                <a:cs typeface="ＭＳ Ｐゴシック"/>
                <a:hlinkClick r:id="rId5"/>
              </a:rPr>
              <a:t>http://works.bepress.com/cgi/viewcontent.cgi?article=1007&amp;context=kristina_hesbol</a:t>
            </a:r>
            <a:r>
              <a:rPr lang="en-US" sz="1400" dirty="0">
                <a:latin typeface="ITC Franklin Gothic Std Bk Cd"/>
                <a:ea typeface="ＭＳ Ｐゴシック" pitchFamily="-48" charset="-128"/>
                <a:cs typeface="ＭＳ Ｐゴシック"/>
              </a:rPr>
              <a:t> </a:t>
            </a:r>
          </a:p>
          <a:p>
            <a:pPr marL="285750" indent="-285750">
              <a:spcBef>
                <a:spcPts val="1000"/>
              </a:spcBef>
            </a:pPr>
            <a:r>
              <a:rPr lang="en-US" sz="1400" dirty="0" smtClean="0"/>
              <a:t>Hitt, D. H. (2015). </a:t>
            </a:r>
            <a:r>
              <a:rPr lang="en-US" sz="1400" i="1" dirty="0" smtClean="0"/>
              <a:t>What it takes for a turnaround: Principal competencies that matter for student achievement. A guide to thoughtfully identifying and supporting turnaround leaders. </a:t>
            </a:r>
            <a:r>
              <a:rPr lang="en-US" sz="1400" dirty="0" smtClean="0"/>
              <a:t>Sacramento, CA, &amp; Charlottesville, VA: Center on School Turnaround at WestEd &amp; University of Virginia Darden/Curry Partnership for Leaders in Education.</a:t>
            </a:r>
          </a:p>
          <a:p>
            <a:pPr marL="285750" indent="-285750">
              <a:spcBef>
                <a:spcPts val="1200"/>
              </a:spcBef>
            </a:pPr>
            <a:endParaRPr lang="en-US" sz="1400" dirty="0"/>
          </a:p>
          <a:p>
            <a:pPr marL="285750" indent="-285750">
              <a:spcBef>
                <a:spcPts val="1200"/>
              </a:spcBef>
            </a:pPr>
            <a:endParaRPr lang="en-US" sz="1600" dirty="0" smtClean="0">
              <a:latin typeface="ITC Franklin Gothic Std Bk Cd"/>
              <a:ea typeface="ＭＳ Ｐゴシック" pitchFamily="-48" charset="-128"/>
              <a:cs typeface="ＭＳ Ｐゴシック"/>
            </a:endParaRPr>
          </a:p>
          <a:p>
            <a:pPr marL="285750" indent="-285750">
              <a:spcBef>
                <a:spcPts val="1200"/>
              </a:spcBef>
            </a:pPr>
            <a:endParaRPr lang="en-US" sz="1600" dirty="0"/>
          </a:p>
          <a:p>
            <a:pPr marL="285750" indent="-285750">
              <a:spcBef>
                <a:spcPts val="1200"/>
              </a:spcBef>
            </a:pPr>
            <a:endParaRPr lang="en-US" sz="16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212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"/>
          <p:cNvSpPr>
            <a:spLocks noGrp="1"/>
          </p:cNvSpPr>
          <p:nvPr>
            <p:ph idx="1"/>
          </p:nvPr>
        </p:nvSpPr>
        <p:spPr>
          <a:xfrm>
            <a:off x="641896" y="1832945"/>
            <a:ext cx="7950288" cy="4740275"/>
          </a:xfrm>
        </p:spPr>
        <p:txBody>
          <a:bodyPr/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pc="-30" dirty="0" smtClean="0"/>
              <a:t>Your name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pc="-30" dirty="0" smtClean="0"/>
              <a:t>Your role</a:t>
            </a:r>
            <a:endParaRPr lang="en-US" spc="-3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pc="-30" dirty="0" smtClean="0"/>
              <a:t>Characteristic of a high-quality professional</a:t>
            </a:r>
            <a:br>
              <a:rPr lang="en-US" spc="-30" dirty="0" smtClean="0"/>
            </a:br>
            <a:r>
              <a:rPr lang="en-US" spc="-30" dirty="0" smtClean="0"/>
              <a:t>development session you have experienced</a:t>
            </a:r>
            <a:endParaRPr lang="en-US" spc="-3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5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5756857" y="-257176"/>
            <a:ext cx="4517182" cy="6217181"/>
            <a:chOff x="5756857" y="-242426"/>
            <a:chExt cx="4517182" cy="6217181"/>
          </a:xfrm>
        </p:grpSpPr>
        <p:sp>
          <p:nvSpPr>
            <p:cNvPr id="6" name="Rectangle 5"/>
            <p:cNvSpPr/>
            <p:nvPr/>
          </p:nvSpPr>
          <p:spPr>
            <a:xfrm rot="10800000">
              <a:off x="5756857" y="1619336"/>
              <a:ext cx="2999752" cy="821617"/>
            </a:xfrm>
            <a:prstGeom prst="rect">
              <a:avLst/>
            </a:prstGeom>
            <a:gradFill>
              <a:gsLst>
                <a:gs pos="0">
                  <a:srgbClr val="4C8C2B"/>
                </a:gs>
                <a:gs pos="100000">
                  <a:srgbClr val="4C8C2B">
                    <a:alpha val="0"/>
                  </a:srgbClr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 rot="10800000">
              <a:off x="6910330" y="2588233"/>
              <a:ext cx="3363709" cy="821617"/>
            </a:xfrm>
            <a:prstGeom prst="rect">
              <a:avLst/>
            </a:prstGeom>
            <a:gradFill>
              <a:gsLst>
                <a:gs pos="0">
                  <a:srgbClr val="009CDE">
                    <a:alpha val="0"/>
                  </a:srgbClr>
                </a:gs>
                <a:gs pos="100000">
                  <a:srgbClr val="009CDE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 rot="16200000">
              <a:off x="6168090" y="3386236"/>
              <a:ext cx="4355421" cy="821617"/>
            </a:xfrm>
            <a:prstGeom prst="rect">
              <a:avLst/>
            </a:prstGeom>
            <a:gradFill>
              <a:gsLst>
                <a:gs pos="0">
                  <a:srgbClr val="642F6C">
                    <a:alpha val="0"/>
                  </a:srgbClr>
                </a:gs>
                <a:gs pos="100000">
                  <a:srgbClr val="642F6C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5495000" y="1172904"/>
              <a:ext cx="3652277" cy="821617"/>
            </a:xfrm>
            <a:prstGeom prst="rect">
              <a:avLst/>
            </a:prstGeom>
            <a:gradFill>
              <a:gsLst>
                <a:gs pos="0">
                  <a:srgbClr val="D57800">
                    <a:alpha val="0"/>
                  </a:srgbClr>
                </a:gs>
                <a:gs pos="100000">
                  <a:srgbClr val="D57800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48" y="3739251"/>
            <a:ext cx="3907920" cy="269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974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7526" y="1130705"/>
            <a:ext cx="8224699" cy="5363758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spcBef>
                <a:spcPts val="1200"/>
              </a:spcBef>
            </a:pPr>
            <a:r>
              <a:rPr lang="en-US" sz="1500" dirty="0"/>
              <a:t>Hitt, D. H., &amp; Tucker, P. D. (2015, November). Systematic review of key leader practices found to influence student achievement: A unified framework</a:t>
            </a:r>
            <a:r>
              <a:rPr lang="en-US" sz="1500" i="1" spc="-30" dirty="0"/>
              <a:t>. </a:t>
            </a:r>
            <a:r>
              <a:rPr lang="en-US" sz="1500" i="1" dirty="0"/>
              <a:t>Review of Educational </a:t>
            </a:r>
            <a:r>
              <a:rPr lang="en-US" sz="1500" i="1" dirty="0" smtClean="0"/>
              <a:t>Research</a:t>
            </a:r>
            <a:r>
              <a:rPr lang="en-US" sz="1500" dirty="0" smtClean="0"/>
              <a:t>. </a:t>
            </a:r>
            <a:r>
              <a:rPr lang="en-US" sz="1500" dirty="0"/>
              <a:t>doi: 10.3102/</a:t>
            </a:r>
            <a:r>
              <a:rPr lang="en-US" sz="1500" dirty="0" smtClean="0"/>
              <a:t>0034654315614911</a:t>
            </a:r>
            <a:endParaRPr lang="en-US" sz="1500" dirty="0"/>
          </a:p>
          <a:p>
            <a:pPr marL="285750" indent="-285750">
              <a:spcBef>
                <a:spcPts val="1200"/>
              </a:spcBef>
            </a:pPr>
            <a:r>
              <a:rPr lang="en-US" sz="1500" dirty="0" smtClean="0">
                <a:latin typeface="ITC Franklin Gothic Std Bk Cd"/>
                <a:ea typeface="ＭＳ Ｐゴシック" pitchFamily="-48" charset="-128"/>
                <a:cs typeface="ＭＳ Ｐゴシック"/>
              </a:rPr>
              <a:t>Kowal</a:t>
            </a:r>
            <a:r>
              <a:rPr lang="en-US" sz="1500" dirty="0">
                <a:latin typeface="ITC Franklin Gothic Std Bk Cd"/>
                <a:ea typeface="ＭＳ Ｐゴシック" pitchFamily="-48" charset="-128"/>
                <a:cs typeface="ＭＳ Ｐゴシック"/>
              </a:rPr>
              <a:t>, J., Hassel, E., &amp; Hassel, B. (2009). </a:t>
            </a:r>
            <a:r>
              <a:rPr lang="en-US" sz="1500" i="1" dirty="0">
                <a:latin typeface="ITC Franklin Gothic Std Bk Cd"/>
                <a:ea typeface="ＭＳ Ｐゴシック" pitchFamily="-48" charset="-128"/>
                <a:cs typeface="ＭＳ Ｐゴシック"/>
              </a:rPr>
              <a:t>Successful school turnarounds: Seven steps for district leaders </a:t>
            </a:r>
            <a:r>
              <a:rPr lang="en-US" sz="1500" dirty="0">
                <a:latin typeface="ITC Franklin Gothic Std Bk Cd"/>
                <a:ea typeface="ＭＳ Ｐゴシック" pitchFamily="-48" charset="-128"/>
                <a:cs typeface="ＭＳ Ｐゴシック"/>
              </a:rPr>
              <a:t>(Issue Brief). Washington, DC: The Center for Comprehensive Reform and Improvement. Retrieved from </a:t>
            </a:r>
            <a:r>
              <a:rPr lang="en-US" sz="1500" u="sng" dirty="0">
                <a:latin typeface="ITC Franklin Gothic Std Bk Cd"/>
                <a:ea typeface="ＭＳ Ｐゴシック" pitchFamily="-48" charset="-128"/>
                <a:cs typeface="ＭＳ Ｐゴシック"/>
                <a:hlinkClick r:id="rId3"/>
              </a:rPr>
              <a:t>http://files.eric.ed.gov/fulltext/ED507589.pdf</a:t>
            </a:r>
            <a:r>
              <a:rPr lang="en-US" sz="1500" dirty="0">
                <a:latin typeface="ITC Franklin Gothic Std Bk Cd"/>
                <a:ea typeface="ＭＳ Ｐゴシック" pitchFamily="-48" charset="-128"/>
                <a:cs typeface="ＭＳ Ｐゴシック"/>
                <a:hlinkClick r:id="rId3"/>
              </a:rPr>
              <a:t>  </a:t>
            </a:r>
            <a:endParaRPr lang="en-US" sz="1500" dirty="0">
              <a:latin typeface="ITC Franklin Gothic Std Bk Cd"/>
              <a:ea typeface="ＭＳ Ｐゴシック" pitchFamily="-48" charset="-128"/>
              <a:cs typeface="ＭＳ Ｐゴシック"/>
            </a:endParaRPr>
          </a:p>
          <a:p>
            <a:pPr marL="228600" indent="-228600">
              <a:spcBef>
                <a:spcPts val="1200"/>
              </a:spcBef>
            </a:pPr>
            <a:r>
              <a:rPr lang="en-US" sz="1500" dirty="0" smtClean="0"/>
              <a:t>Mitgang</a:t>
            </a:r>
            <a:r>
              <a:rPr lang="en-US" sz="1500" dirty="0"/>
              <a:t>, L. (2012). </a:t>
            </a:r>
            <a:r>
              <a:rPr lang="en-US" sz="1500" i="1" dirty="0"/>
              <a:t>The making of the principal: Five lessons in leadership </a:t>
            </a:r>
            <a:r>
              <a:rPr lang="en-US" sz="1500" i="1" dirty="0" smtClean="0"/>
              <a:t>training </a:t>
            </a:r>
            <a:r>
              <a:rPr lang="en-US" sz="1500" dirty="0"/>
              <a:t>(Perspective). New </a:t>
            </a:r>
            <a:r>
              <a:rPr lang="en-US" sz="1500" dirty="0" smtClean="0"/>
              <a:t>York: </a:t>
            </a:r>
            <a:r>
              <a:rPr lang="en-US" sz="1500" dirty="0"/>
              <a:t>The Wallace Foundation. Retrieved from </a:t>
            </a:r>
            <a:r>
              <a:rPr lang="en-US" sz="1500" dirty="0">
                <a:hlinkClick r:id="rId4"/>
              </a:rPr>
              <a:t>http://</a:t>
            </a:r>
            <a:r>
              <a:rPr lang="en-US" sz="1500" dirty="0" smtClean="0">
                <a:hlinkClick r:id="rId4"/>
              </a:rPr>
              <a:t>www.wallacefoundation.org/knowledge-center/school-leadership/effective-principal-leadership/Pages/The-Making-of-the-Principal-Five-Lessons-in-Leadership-Training.aspx</a:t>
            </a:r>
            <a:r>
              <a:rPr lang="en-US" sz="1500" dirty="0" smtClean="0"/>
              <a:t> </a:t>
            </a:r>
            <a:endParaRPr lang="en-US" sz="1500" dirty="0"/>
          </a:p>
          <a:p>
            <a:pPr marL="228600" indent="-228600">
              <a:spcBef>
                <a:spcPts val="1200"/>
              </a:spcBef>
            </a:pPr>
            <a:r>
              <a:rPr lang="en-US" sz="1500" dirty="0" smtClean="0"/>
              <a:t>Public Impact. (2008). </a:t>
            </a:r>
            <a:r>
              <a:rPr lang="en-US" sz="1500" i="1" dirty="0" smtClean="0"/>
              <a:t>School turnaround leaders: Competencies for success (</a:t>
            </a:r>
            <a:r>
              <a:rPr lang="en-US" sz="1500" dirty="0"/>
              <a:t>f</a:t>
            </a:r>
            <a:r>
              <a:rPr lang="en-US" sz="1500" dirty="0" smtClean="0"/>
              <a:t>or the Chicago Public Education Fund).</a:t>
            </a:r>
            <a:r>
              <a:rPr lang="en-US" sz="1500" i="1" dirty="0" smtClean="0"/>
              <a:t> </a:t>
            </a:r>
            <a:r>
              <a:rPr lang="en-US" sz="1500" dirty="0" smtClean="0"/>
              <a:t>Chapel Hill, NC: Author. Retrieved from </a:t>
            </a:r>
            <a:r>
              <a:rPr lang="en-US" sz="1500" u="sng" dirty="0">
                <a:hlinkClick r:id="rId5"/>
              </a:rPr>
              <a:t>http://publicimpact.com/web/wp-content/uploads/2009/09/</a:t>
            </a:r>
            <a:r>
              <a:rPr lang="en-US" sz="1500" u="sng" dirty="0" smtClean="0">
                <a:hlinkClick r:id="rId5"/>
              </a:rPr>
              <a:t>Turnaround_Leader_Competencies.pdf</a:t>
            </a:r>
            <a:r>
              <a:rPr lang="en-US" sz="1500" dirty="0" smtClean="0"/>
              <a:t> </a:t>
            </a:r>
          </a:p>
          <a:p>
            <a:pPr marL="228600" indent="-228600">
              <a:spcBef>
                <a:spcPts val="1200"/>
              </a:spcBef>
            </a:pPr>
            <a:r>
              <a:rPr lang="en-US" sz="1500" dirty="0" smtClean="0"/>
              <a:t>Spencer, L. M., &amp; Spencer, S. M. (1993). </a:t>
            </a:r>
            <a:r>
              <a:rPr lang="en-US" sz="1500" i="1" dirty="0" smtClean="0"/>
              <a:t>Competence at work: Models for superior performance. </a:t>
            </a:r>
            <a:r>
              <a:rPr lang="en-US" sz="1500" dirty="0" smtClean="0"/>
              <a:t>New York: John Wiley and Sons.</a:t>
            </a:r>
          </a:p>
          <a:p>
            <a:pPr marL="228600" indent="-228600">
              <a:spcBef>
                <a:spcPts val="1200"/>
              </a:spcBef>
            </a:pPr>
            <a:r>
              <a:rPr lang="en-US" sz="1500" dirty="0" smtClean="0"/>
              <a:t>Steiner, L., &amp; Hassel, E. A. (2011). </a:t>
            </a:r>
            <a:r>
              <a:rPr lang="en-US" sz="1500" i="1" dirty="0" smtClean="0"/>
              <a:t>Using competencies to improve school turnaround principal success. </a:t>
            </a:r>
            <a:r>
              <a:rPr lang="en-US" sz="1500" dirty="0" smtClean="0"/>
              <a:t>Charlottesville, VA: University of Virginia Darden/Curry Partnership for Leaders in Education. Retrieved from </a:t>
            </a:r>
            <a:r>
              <a:rPr lang="en-US" sz="1500" u="sng" dirty="0">
                <a:hlinkClick r:id="rId6"/>
              </a:rPr>
              <a:t>http://www.darden.virginia.edu/uploadedFiles/Darden_Web/Content/Faculty_Research/Research_Centers_and_Initiatives/Darden_Curry_PLE/School_Turnaround/using-competencies-to-improve-school-</a:t>
            </a:r>
            <a:r>
              <a:rPr lang="en-US" sz="1500" u="sng" dirty="0" smtClean="0">
                <a:hlinkClick r:id="rId6"/>
              </a:rPr>
              <a:t>turnaround.pdf</a:t>
            </a:r>
            <a:endParaRPr lang="en-US" sz="1500" dirty="0"/>
          </a:p>
          <a:p>
            <a:pPr marL="228600" indent="-228600">
              <a:spcBef>
                <a:spcPts val="1200"/>
              </a:spcBef>
            </a:pPr>
            <a:r>
              <a:rPr lang="en-US" sz="1500" dirty="0" smtClean="0"/>
              <a:t> Zhu, G., Hitt, D. H., &amp; Woodruff, D. (2015). </a:t>
            </a:r>
            <a:r>
              <a:rPr lang="en-US" sz="1500" i="1" dirty="0" smtClean="0"/>
              <a:t>Identifying and validating a model for school turnaround. </a:t>
            </a:r>
            <a:r>
              <a:rPr lang="en-US" sz="1500" dirty="0" smtClean="0"/>
              <a:t>Manuscript submitted for publication.</a:t>
            </a:r>
          </a:p>
          <a:p>
            <a:pPr marL="228600" indent="-228600">
              <a:spcBef>
                <a:spcPts val="1200"/>
              </a:spcBef>
            </a:pPr>
            <a:endParaRPr lang="en-US" sz="15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125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 Organizations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i="1" dirty="0" smtClean="0"/>
              <a:t>For more information on the Partner Organizations: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Center on Great Teachers and Leaders</a:t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://www.gtlcenter.org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Center on School Turnaround</a:t>
            </a:r>
            <a:br>
              <a:rPr lang="en-US" dirty="0" smtClean="0"/>
            </a:b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://centeronschoolturnaround.org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  <a:endParaRPr lang="en-US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Public Impact</a:t>
            </a:r>
            <a:br>
              <a:rPr lang="en-US" dirty="0" smtClean="0"/>
            </a:br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://publicimpact.com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/>
              <a:t> </a:t>
            </a:r>
            <a:endParaRPr lang="en-US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Darden/Curry </a:t>
            </a:r>
            <a:r>
              <a:rPr lang="en-US" dirty="0"/>
              <a:t>Partnership for Leaders in </a:t>
            </a:r>
            <a:r>
              <a:rPr lang="en-US" dirty="0" smtClean="0"/>
              <a:t>Education</a:t>
            </a:r>
            <a:br>
              <a:rPr lang="en-US" dirty="0" smtClean="0"/>
            </a:br>
            <a:r>
              <a:rPr lang="en-US" dirty="0" smtClean="0">
                <a:hlinkClick r:id="rId6"/>
              </a:rPr>
              <a:t>http</a:t>
            </a:r>
            <a:r>
              <a:rPr lang="en-US" dirty="0">
                <a:hlinkClick r:id="rId6"/>
              </a:rPr>
              <a:t>://www.darden.virginia.edu/darden-curry-ple</a:t>
            </a:r>
            <a:r>
              <a:rPr lang="en-US" dirty="0" smtClean="0">
                <a:hlinkClick r:id="rId6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>
                <a:solidFill>
                  <a:srgbClr val="FFFFFF">
                    <a:lumMod val="75000"/>
                  </a:srgbClr>
                </a:solidFill>
              </a:rPr>
              <a:pPr algn="r"/>
              <a:t>51</a:t>
            </a:fld>
            <a:endParaRPr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421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Presenter Name</a:t>
            </a:r>
          </a:p>
          <a:p>
            <a:pPr lvl="0"/>
            <a:r>
              <a:rPr lang="en-US" dirty="0" smtClean="0"/>
              <a:t>Address</a:t>
            </a:r>
          </a:p>
          <a:p>
            <a:pPr lvl="0"/>
            <a:r>
              <a:rPr lang="en-US" dirty="0" smtClean="0"/>
              <a:t>Phone</a:t>
            </a:r>
          </a:p>
          <a:p>
            <a:pPr lvl="0"/>
            <a:r>
              <a:rPr lang="en-US" dirty="0" smtClean="0"/>
              <a:t>E-mail</a:t>
            </a:r>
          </a:p>
          <a:p>
            <a:pPr lvl="0"/>
            <a:r>
              <a:rPr lang="en-US" dirty="0" smtClean="0"/>
              <a:t>Website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3477EC8-074D-41C4-94AE-E9EA7CEEA348}" type="slidenum">
              <a:rPr>
                <a:solidFill>
                  <a:srgbClr val="326295">
                    <a:lumMod val="75000"/>
                  </a:srgbClr>
                </a:solidFill>
              </a:rPr>
              <a:pPr algn="r"/>
              <a:t>52</a:t>
            </a:fld>
            <a:endParaRPr dirty="0">
              <a:solidFill>
                <a:srgbClr val="326295">
                  <a:lumMod val="75000"/>
                </a:srgb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937504"/>
            <a:ext cx="9144000" cy="920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051" y="6136274"/>
            <a:ext cx="2008559" cy="5089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050" y="6141194"/>
            <a:ext cx="1581989" cy="503991"/>
          </a:xfrm>
          <a:prstGeom prst="rect">
            <a:avLst/>
          </a:prstGeom>
        </p:spPr>
      </p:pic>
      <p:pic>
        <p:nvPicPr>
          <p:cNvPr id="11" name="Picture 2" descr="C:\Users\ssargen\Documents\My Box Files\CST\Logos\CC-Turnaround Fina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8523" y="6092176"/>
            <a:ext cx="1468545" cy="532295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54" y="6176985"/>
            <a:ext cx="2478931" cy="44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617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/>
              <a:t>Understand the district’s role </a:t>
            </a:r>
            <a:r>
              <a:rPr lang="en-US" dirty="0" smtClean="0"/>
              <a:t>in developing and supporting turnaround leaders.</a:t>
            </a:r>
          </a:p>
          <a:p>
            <a:pPr lvl="0">
              <a:spcBef>
                <a:spcPts val="1200"/>
              </a:spcBef>
            </a:pPr>
            <a:r>
              <a:rPr lang="en-US" b="1" dirty="0" smtClean="0"/>
              <a:t>Examine high-quality adult learning </a:t>
            </a:r>
            <a:r>
              <a:rPr lang="en-US" dirty="0" smtClean="0"/>
              <a:t>and implications for competency-based development of turnaround principals.</a:t>
            </a:r>
          </a:p>
          <a:p>
            <a:pPr lvl="0">
              <a:spcBef>
                <a:spcPts val="1200"/>
              </a:spcBef>
            </a:pPr>
            <a:r>
              <a:rPr lang="en-US" b="1" dirty="0" smtClean="0"/>
              <a:t>Explore how districts can leverage </a:t>
            </a:r>
            <a:r>
              <a:rPr lang="en-US" dirty="0" smtClean="0"/>
              <a:t>principal supervisors and others to increase turnaround principal competencies.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3: Outcomes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025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Introductions and Overview</a:t>
            </a:r>
          </a:p>
          <a:p>
            <a:r>
              <a:rPr lang="en-US" dirty="0" smtClean="0"/>
              <a:t>Turnaround Leader Competencies</a:t>
            </a:r>
          </a:p>
          <a:p>
            <a:r>
              <a:rPr lang="en-US" dirty="0" smtClean="0"/>
              <a:t>Context: Systems of Support</a:t>
            </a:r>
          </a:p>
          <a:p>
            <a:r>
              <a:rPr lang="en-US" dirty="0" smtClean="0"/>
              <a:t>District Support and Accountability</a:t>
            </a:r>
          </a:p>
          <a:p>
            <a:r>
              <a:rPr lang="en-US" dirty="0" smtClean="0"/>
              <a:t>Turnaround Leader Professional Development</a:t>
            </a:r>
          </a:p>
          <a:p>
            <a:r>
              <a:rPr lang="en-US" dirty="0" smtClean="0"/>
              <a:t>Role of Principal Supervisor</a:t>
            </a:r>
          </a:p>
          <a:p>
            <a:r>
              <a:rPr lang="en-US" dirty="0" smtClean="0"/>
              <a:t>Competency-Based Development in Action</a:t>
            </a:r>
          </a:p>
          <a:p>
            <a:r>
              <a:rPr lang="en-US" dirty="0" smtClean="0"/>
              <a:t>Closing Reflections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3: 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841693" y="6573220"/>
            <a:ext cx="70532" cy="153888"/>
          </a:xfrm>
        </p:spPr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449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Turnaround Leader Competencies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8B8B9-B651-4439-A868-E8F04EF81465}" type="slidenum">
              <a:rPr lang="en-US" smtClean="0">
                <a:solidFill>
                  <a:srgbClr val="FFFFFF"/>
                </a:solidFill>
              </a:rPr>
              <a:pPr/>
              <a:t>8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342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Competencies are underlying motives and habits</a:t>
            </a:r>
            <a:r>
              <a:rPr lang="en-US" dirty="0"/>
              <a:t>—</a:t>
            </a:r>
            <a:r>
              <a:rPr lang="en-US" dirty="0" smtClean="0"/>
              <a:t>or patterns of thinking, feeling, acting, and speaking</a:t>
            </a:r>
            <a:r>
              <a:rPr lang="en-US" dirty="0"/>
              <a:t>—</a:t>
            </a:r>
            <a:r>
              <a:rPr lang="en-US" dirty="0" smtClean="0"/>
              <a:t>that cause a person to be successful in a specific job or role.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Competencies lead to actions that lead to outcomes.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Competencies explain some of the differences in performance levels of leaders.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Competencies can be measured and intentionally developed.</a:t>
            </a:r>
          </a:p>
          <a:p>
            <a:pPr marL="0" lvl="0" indent="0" algn="r">
              <a:buClr>
                <a:srgbClr val="FFFFFF">
                  <a:lumMod val="65000"/>
                </a:srgbClr>
              </a:buClr>
              <a:buNone/>
            </a:pPr>
            <a:endParaRPr lang="en-US" sz="1200" dirty="0" smtClean="0">
              <a:solidFill>
                <a:srgbClr val="326295">
                  <a:lumMod val="75000"/>
                </a:srgbClr>
              </a:solidFill>
            </a:endParaRPr>
          </a:p>
          <a:p>
            <a:pPr marL="0" lvl="0" indent="0" algn="r">
              <a:buClr>
                <a:srgbClr val="FFFFFF">
                  <a:lumMod val="65000"/>
                </a:srgbClr>
              </a:buClr>
              <a:buNone/>
            </a:pPr>
            <a:endParaRPr lang="en-US" sz="1200" dirty="0">
              <a:solidFill>
                <a:srgbClr val="326295">
                  <a:lumMod val="75000"/>
                </a:srgbClr>
              </a:solidFill>
            </a:endParaRPr>
          </a:p>
          <a:p>
            <a:pPr marL="0" lvl="0" indent="0" algn="r">
              <a:buClr>
                <a:srgbClr val="FFFFFF">
                  <a:lumMod val="65000"/>
                </a:srgbClr>
              </a:buClr>
              <a:buNone/>
            </a:pPr>
            <a:endParaRPr lang="en-US" sz="1200" dirty="0" smtClean="0">
              <a:solidFill>
                <a:srgbClr val="326295">
                  <a:lumMod val="75000"/>
                </a:srgbClr>
              </a:solidFill>
            </a:endParaRPr>
          </a:p>
          <a:p>
            <a:pPr marL="0" lvl="0" indent="0" algn="r">
              <a:spcBef>
                <a:spcPts val="1200"/>
              </a:spcBef>
              <a:buClr>
                <a:srgbClr val="FFFFFF">
                  <a:lumMod val="65000"/>
                </a:srgbClr>
              </a:buClr>
              <a:buNone/>
            </a:pPr>
            <a:r>
              <a:rPr lang="en-US" sz="1200" dirty="0" smtClean="0">
                <a:solidFill>
                  <a:srgbClr val="326295">
                    <a:lumMod val="75000"/>
                  </a:srgbClr>
                </a:solidFill>
              </a:rPr>
              <a:t>(</a:t>
            </a:r>
            <a:r>
              <a:rPr lang="en-US" sz="1200" dirty="0">
                <a:solidFill>
                  <a:srgbClr val="326295">
                    <a:lumMod val="75000"/>
                  </a:srgbClr>
                </a:solidFill>
              </a:rPr>
              <a:t>Spencer </a:t>
            </a:r>
            <a:r>
              <a:rPr lang="en-US" sz="1200" dirty="0" smtClean="0">
                <a:solidFill>
                  <a:srgbClr val="326295">
                    <a:lumMod val="75000"/>
                  </a:srgbClr>
                </a:solidFill>
              </a:rPr>
              <a:t>&amp; </a:t>
            </a:r>
            <a:r>
              <a:rPr lang="en-US" sz="1200" dirty="0">
                <a:solidFill>
                  <a:srgbClr val="326295">
                    <a:lumMod val="75000"/>
                  </a:srgbClr>
                </a:solidFill>
              </a:rPr>
              <a:t>Spencer, </a:t>
            </a:r>
            <a:r>
              <a:rPr lang="en-US" sz="1200" dirty="0" smtClean="0">
                <a:solidFill>
                  <a:srgbClr val="326295">
                    <a:lumMod val="75000"/>
                  </a:srgbClr>
                </a:solidFill>
              </a:rPr>
              <a:t>1993; Steiner &amp; Hassel, 2011)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Competencies</a:t>
            </a:r>
            <a:r>
              <a:rPr lang="en-US" dirty="0"/>
              <a:t> </a:t>
            </a:r>
            <a:r>
              <a:rPr dirty="0" smtClean="0"/>
              <a:t>Review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>
                <a:solidFill>
                  <a:srgbClr val="FFFFFF">
                    <a:lumMod val="75000"/>
                  </a:srgbClr>
                </a:solidFill>
              </a:rPr>
              <a:pPr algn="r"/>
              <a:t>9</a:t>
            </a:fld>
            <a:endParaRPr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48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3707_TheEquityProjectTemplate_010314b">
  <a:themeElements>
    <a:clrScheme name="AIR Corporate">
      <a:dk1>
        <a:srgbClr val="000000"/>
      </a:dk1>
      <a:lt1>
        <a:srgbClr val="FFFFFF"/>
      </a:lt1>
      <a:dk2>
        <a:srgbClr val="326295"/>
      </a:dk2>
      <a:lt2>
        <a:srgbClr val="FFFFFF"/>
      </a:lt2>
      <a:accent1>
        <a:srgbClr val="4B76A0"/>
      </a:accent1>
      <a:accent2>
        <a:srgbClr val="A74D15"/>
      </a:accent2>
      <a:accent3>
        <a:srgbClr val="73AF23"/>
      </a:accent3>
      <a:accent4>
        <a:srgbClr val="773C75"/>
      </a:accent4>
      <a:accent5>
        <a:srgbClr val="EFB219"/>
      </a:accent5>
      <a:accent6>
        <a:srgbClr val="35A39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TL Co-Brand Blank PPT_Template_060915" id="{30C3220B-13F7-46E8-B0D1-DC0BCEF646D8}" vid="{E772BEE9-1339-4870-B3DF-1AB4E0878F21}"/>
    </a:ext>
  </a:extLst>
</a:theme>
</file>

<file path=ppt/theme/theme2.xml><?xml version="1.0" encoding="utf-8"?>
<a:theme xmlns:a="http://schemas.openxmlformats.org/drawingml/2006/main" name="Divider Master">
  <a:themeElements>
    <a:clrScheme name="AIR Corporate">
      <a:dk1>
        <a:srgbClr val="000000"/>
      </a:dk1>
      <a:lt1>
        <a:srgbClr val="FFFFFF"/>
      </a:lt1>
      <a:dk2>
        <a:srgbClr val="326295"/>
      </a:dk2>
      <a:lt2>
        <a:srgbClr val="FFFFFF"/>
      </a:lt2>
      <a:accent1>
        <a:srgbClr val="4B76A0"/>
      </a:accent1>
      <a:accent2>
        <a:srgbClr val="A74D15"/>
      </a:accent2>
      <a:accent3>
        <a:srgbClr val="73AF23"/>
      </a:accent3>
      <a:accent4>
        <a:srgbClr val="773C75"/>
      </a:accent4>
      <a:accent5>
        <a:srgbClr val="EFB219"/>
      </a:accent5>
      <a:accent6>
        <a:srgbClr val="35A396"/>
      </a:accent6>
      <a:hlink>
        <a:srgbClr val="0000FF"/>
      </a:hlink>
      <a:folHlink>
        <a:srgbClr val="800080"/>
      </a:folHlink>
    </a:clrScheme>
    <a:fontScheme name="AIR PP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TL Co-Brand Blank PPT_Template_060915" id="{30C3220B-13F7-46E8-B0D1-DC0BCEF646D8}" vid="{9CA11C0F-EE13-4C58-8C51-0CDB871EFBCE}"/>
    </a:ext>
  </a:extLst>
</a:theme>
</file>

<file path=ppt/theme/theme3.xml><?xml version="1.0" encoding="utf-8"?>
<a:theme xmlns:a="http://schemas.openxmlformats.org/drawingml/2006/main" name="Basic">
  <a:themeElements>
    <a:clrScheme name="AIR Corporate">
      <a:dk1>
        <a:srgbClr val="000000"/>
      </a:dk1>
      <a:lt1>
        <a:srgbClr val="FFFFFF"/>
      </a:lt1>
      <a:dk2>
        <a:srgbClr val="326295"/>
      </a:dk2>
      <a:lt2>
        <a:srgbClr val="FFFFFF"/>
      </a:lt2>
      <a:accent1>
        <a:srgbClr val="4B76A0"/>
      </a:accent1>
      <a:accent2>
        <a:srgbClr val="A74D15"/>
      </a:accent2>
      <a:accent3>
        <a:srgbClr val="73AF23"/>
      </a:accent3>
      <a:accent4>
        <a:srgbClr val="773C75"/>
      </a:accent4>
      <a:accent5>
        <a:srgbClr val="EFB219"/>
      </a:accent5>
      <a:accent6>
        <a:srgbClr val="35A396"/>
      </a:accent6>
      <a:hlink>
        <a:srgbClr val="0000FF"/>
      </a:hlink>
      <a:folHlink>
        <a:srgbClr val="800080"/>
      </a:folHlink>
    </a:clrScheme>
    <a:fontScheme name="Basic PP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TL Co-Brand Blank PPT_Template_060915" id="{30C3220B-13F7-46E8-B0D1-DC0BCEF646D8}" vid="{C49B496E-A6D8-414E-8BD3-C46A1268D531}"/>
    </a:ext>
  </a:extLst>
</a:theme>
</file>

<file path=ppt/theme/theme4.xml><?xml version="1.0" encoding="utf-8"?>
<a:theme xmlns:a="http://schemas.openxmlformats.org/drawingml/2006/main" name="Contact">
  <a:themeElements>
    <a:clrScheme name="AIR Corporate">
      <a:dk1>
        <a:srgbClr val="000000"/>
      </a:dk1>
      <a:lt1>
        <a:srgbClr val="FFFFFF"/>
      </a:lt1>
      <a:dk2>
        <a:srgbClr val="326295"/>
      </a:dk2>
      <a:lt2>
        <a:srgbClr val="FFFFFF"/>
      </a:lt2>
      <a:accent1>
        <a:srgbClr val="4B76A0"/>
      </a:accent1>
      <a:accent2>
        <a:srgbClr val="A74D15"/>
      </a:accent2>
      <a:accent3>
        <a:srgbClr val="73AF23"/>
      </a:accent3>
      <a:accent4>
        <a:srgbClr val="773C75"/>
      </a:accent4>
      <a:accent5>
        <a:srgbClr val="EFB219"/>
      </a:accent5>
      <a:accent6>
        <a:srgbClr val="35A39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TL Co-Brand Blank PPT_Template_060915" id="{30C3220B-13F7-46E8-B0D1-DC0BCEF646D8}" vid="{B99E914C-5209-44B4-A5BA-C8A5CA6B5017}"/>
    </a:ext>
  </a:extLst>
</a:theme>
</file>

<file path=ppt/theme/theme5.xml><?xml version="1.0" encoding="utf-8"?>
<a:theme xmlns:a="http://schemas.openxmlformats.org/drawingml/2006/main" name="1_3707_TheEquityProjectTemplate_010314b">
  <a:themeElements>
    <a:clrScheme name="AIR Corporate">
      <a:dk1>
        <a:srgbClr val="000000"/>
      </a:dk1>
      <a:lt1>
        <a:srgbClr val="FFFFFF"/>
      </a:lt1>
      <a:dk2>
        <a:srgbClr val="326295"/>
      </a:dk2>
      <a:lt2>
        <a:srgbClr val="FFFFFF"/>
      </a:lt2>
      <a:accent1>
        <a:srgbClr val="4B76A0"/>
      </a:accent1>
      <a:accent2>
        <a:srgbClr val="A74D15"/>
      </a:accent2>
      <a:accent3>
        <a:srgbClr val="73AF23"/>
      </a:accent3>
      <a:accent4>
        <a:srgbClr val="773C75"/>
      </a:accent4>
      <a:accent5>
        <a:srgbClr val="EFB219"/>
      </a:accent5>
      <a:accent6>
        <a:srgbClr val="35A39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TL Co-Brand Blank PPT_Template_060915" id="{30C3220B-13F7-46E8-B0D1-DC0BCEF646D8}" vid="{E772BEE9-1339-4870-B3DF-1AB4E0878F21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F0D4BE4B24DF47B0F2A67E59827B8A" ma:contentTypeVersion="0" ma:contentTypeDescription="Create a new document." ma:contentTypeScope="" ma:versionID="98b19dced10fee9260617b3800262ef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2021ba225aa18a67e72afaf32d2e6e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50609D73-AA5B-4BC5-8688-EB65074A2C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09652C8-D67B-4FF3-B7BB-E3551F138D5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078DE03-1B1E-4BB3-BFB8-1FE8E8D90566}">
  <ds:schemaRefs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GTL_PowerPoint_Template_05-01-13</Template>
  <TotalTime>43473</TotalTime>
  <Words>2835</Words>
  <Application>Microsoft Macintosh PowerPoint</Application>
  <PresentationFormat>On-screen Show (4:3)</PresentationFormat>
  <Paragraphs>416</Paragraphs>
  <Slides>52</Slides>
  <Notes>42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3707_TheEquityProjectTemplate_010314b</vt:lpstr>
      <vt:lpstr>Divider Master</vt:lpstr>
      <vt:lpstr>Basic</vt:lpstr>
      <vt:lpstr>Contact</vt:lpstr>
      <vt:lpstr>1_3707_TheEquityProjectTemplate_010314b</vt:lpstr>
      <vt:lpstr>Recruit, Select, and Support: Turnaround Leader Competencies</vt:lpstr>
      <vt:lpstr>Introductions and Overview</vt:lpstr>
      <vt:lpstr>Using Turnaround Leader Competencies</vt:lpstr>
      <vt:lpstr>Partner Organizations</vt:lpstr>
      <vt:lpstr>Introductions</vt:lpstr>
      <vt:lpstr>Part 3: Outcomes</vt:lpstr>
      <vt:lpstr>Part 3: Agenda</vt:lpstr>
      <vt:lpstr>Turnaround Leader Competencies</vt:lpstr>
      <vt:lpstr>Competencies Review</vt:lpstr>
      <vt:lpstr>Turnaround Leader Competencies</vt:lpstr>
      <vt:lpstr>Turnaround Schools Systems of Support</vt:lpstr>
      <vt:lpstr>“Every system is perfectly designed  to get the results it gets.”</vt:lpstr>
      <vt:lpstr>School Turnaround Context</vt:lpstr>
      <vt:lpstr>How Districts Support Turnaround</vt:lpstr>
      <vt:lpstr>Self-Assessment:  How Districts Support Turnaround</vt:lpstr>
      <vt:lpstr>District Support and Accountability</vt:lpstr>
      <vt:lpstr>Principle of Reciprocity</vt:lpstr>
      <vt:lpstr>Support and Accountability:  An Unbeatable Match</vt:lpstr>
      <vt:lpstr>Activity: Support and Accountability</vt:lpstr>
      <vt:lpstr>Development =  Supporting + Holding Accountable </vt:lpstr>
      <vt:lpstr>Activity: Support and Accountability</vt:lpstr>
      <vt:lpstr>Turnaround Leader Professional Development</vt:lpstr>
      <vt:lpstr>Competency-Based Development  for Turnaround Principals</vt:lpstr>
      <vt:lpstr>Competency-Based  Support and Accountability</vt:lpstr>
      <vt:lpstr>High-Quality Professional Development: What is your experience?</vt:lpstr>
      <vt:lpstr>High-Quality School Leader Development: What does the research say?</vt:lpstr>
      <vt:lpstr>Activity: Competency-Based  Leadership Development</vt:lpstr>
      <vt:lpstr>Role of Principal Supervisors</vt:lpstr>
      <vt:lpstr>Role of Principal Supervisor</vt:lpstr>
      <vt:lpstr>Principal Supervisors and  Implications for Turnaround Principals</vt:lpstr>
      <vt:lpstr>How do districts, via principal supervisors, develop turnaround principals? </vt:lpstr>
      <vt:lpstr>1. Diagnosing Competency Levels</vt:lpstr>
      <vt:lpstr>2. Setting Leader Development Goals</vt:lpstr>
      <vt:lpstr>3. Facilitating Leader Development</vt:lpstr>
      <vt:lpstr>4. Observing and Providing Feedback</vt:lpstr>
      <vt:lpstr>5. Monitoring and Adjusting Development Plans</vt:lpstr>
      <vt:lpstr>Activity: Triad Conversation</vt:lpstr>
      <vt:lpstr>Competency-Based Development in Action</vt:lpstr>
      <vt:lpstr>Individual Versus Whole-Group Development</vt:lpstr>
      <vt:lpstr>Competency-Based Turnaround Principal Development: How does it look in action for an individual principal?</vt:lpstr>
      <vt:lpstr>Competency-Based Turnaround Principal Development: How does it look in action for an individual principal?</vt:lpstr>
      <vt:lpstr>Turnaround Principal Development: How does it look in action for multiple principals?</vt:lpstr>
      <vt:lpstr>Activity: Gap Analysis</vt:lpstr>
      <vt:lpstr>State Systems of Support</vt:lpstr>
      <vt:lpstr>Talent Development Framework</vt:lpstr>
      <vt:lpstr>Closing and Commitments</vt:lpstr>
      <vt:lpstr>Closing and Commitments </vt:lpstr>
      <vt:lpstr>Using Turnaround Leader Competencies</vt:lpstr>
      <vt:lpstr>References</vt:lpstr>
      <vt:lpstr>References</vt:lpstr>
      <vt:lpstr>Partner Organizations</vt:lpstr>
      <vt:lpstr>PowerPoint Presentation</vt:lpstr>
    </vt:vector>
  </TitlesOfParts>
  <Company>American Institutes for Research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Tips for Using This Template</dc:title>
  <dc:creator>wgrays</dc:creator>
  <cp:lastModifiedBy>Linda Schuch</cp:lastModifiedBy>
  <cp:revision>730</cp:revision>
  <cp:lastPrinted>2016-01-19T17:47:31Z</cp:lastPrinted>
  <dcterms:created xsi:type="dcterms:W3CDTF">2015-10-04T00:30:25Z</dcterms:created>
  <dcterms:modified xsi:type="dcterms:W3CDTF">2016-01-28T17:45:14Z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0x01010031F0D4BE4B24DF47B0F2A67E59827B8A</vt:lpwstr>
  </property>
  <property fmtid="{D5CDD505-2E9C-101B-9397-08002B2CF9AE}" pid="3" name="_dlc_DocIdItemGuid">
    <vt:lpwstr>ff09f511-a748-415d-a017-af68eb9f4fb0</vt:lpwstr>
  </property>
  <property fmtid="{D5CDD505-2E9C-101B-9397-08002B2CF9AE}" pid="4" name="Order">
    <vt:r8>59300</vt:r8>
  </property>
</Properties>
</file>