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57" r:id="rId4"/>
    <p:sldMasterId id="2147484359" r:id="rId5"/>
    <p:sldMasterId id="2147484361" r:id="rId6"/>
    <p:sldMasterId id="2147484368" r:id="rId7"/>
    <p:sldMasterId id="2147484380" r:id="rId8"/>
  </p:sldMasterIdLst>
  <p:notesMasterIdLst>
    <p:notesMasterId r:id="rId49"/>
  </p:notesMasterIdLst>
  <p:handoutMasterIdLst>
    <p:handoutMasterId r:id="rId50"/>
  </p:handoutMasterIdLst>
  <p:sldIdLst>
    <p:sldId id="533" r:id="rId9"/>
    <p:sldId id="404" r:id="rId10"/>
    <p:sldId id="485" r:id="rId11"/>
    <p:sldId id="526" r:id="rId12"/>
    <p:sldId id="479" r:id="rId13"/>
    <p:sldId id="534" r:id="rId14"/>
    <p:sldId id="487" r:id="rId15"/>
    <p:sldId id="480" r:id="rId16"/>
    <p:sldId id="488" r:id="rId17"/>
    <p:sldId id="489" r:id="rId18"/>
    <p:sldId id="490" r:id="rId19"/>
    <p:sldId id="491" r:id="rId20"/>
    <p:sldId id="495" r:id="rId21"/>
    <p:sldId id="539" r:id="rId22"/>
    <p:sldId id="496" r:id="rId23"/>
    <p:sldId id="537" r:id="rId24"/>
    <p:sldId id="492" r:id="rId25"/>
    <p:sldId id="498" r:id="rId26"/>
    <p:sldId id="499" r:id="rId27"/>
    <p:sldId id="500" r:id="rId28"/>
    <p:sldId id="501" r:id="rId29"/>
    <p:sldId id="502" r:id="rId30"/>
    <p:sldId id="503" r:id="rId31"/>
    <p:sldId id="504" r:id="rId32"/>
    <p:sldId id="505" r:id="rId33"/>
    <p:sldId id="506" r:id="rId34"/>
    <p:sldId id="507" r:id="rId35"/>
    <p:sldId id="531" r:id="rId36"/>
    <p:sldId id="529" r:id="rId37"/>
    <p:sldId id="530" r:id="rId38"/>
    <p:sldId id="512" r:id="rId39"/>
    <p:sldId id="510" r:id="rId40"/>
    <p:sldId id="515" r:id="rId41"/>
    <p:sldId id="441" r:id="rId42"/>
    <p:sldId id="521" r:id="rId43"/>
    <p:sldId id="522" r:id="rId44"/>
    <p:sldId id="523" r:id="rId45"/>
    <p:sldId id="524" r:id="rId46"/>
    <p:sldId id="538" r:id="rId47"/>
    <p:sldId id="412" r:id="rId48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68">
          <p15:clr>
            <a:srgbClr val="A4A3A4"/>
          </p15:clr>
        </p15:guide>
        <p15:guide id="2" orient="horz" pos="2414">
          <p15:clr>
            <a:srgbClr val="A4A3A4"/>
          </p15:clr>
        </p15:guide>
        <p15:guide id="3" orient="horz" pos="2270">
          <p15:clr>
            <a:srgbClr val="A4A3A4"/>
          </p15:clr>
        </p15:guide>
        <p15:guide id="4" orient="horz" pos="1010">
          <p15:clr>
            <a:srgbClr val="A4A3A4"/>
          </p15:clr>
        </p15:guide>
        <p15:guide id="5" orient="horz" pos="1154">
          <p15:clr>
            <a:srgbClr val="A4A3A4"/>
          </p15:clr>
        </p15:guide>
        <p15:guide id="6" orient="horz" pos="712">
          <p15:clr>
            <a:srgbClr val="A4A3A4"/>
          </p15:clr>
        </p15:guide>
        <p15:guide id="7" orient="horz" pos="88">
          <p15:clr>
            <a:srgbClr val="A4A3A4"/>
          </p15:clr>
        </p15:guide>
        <p15:guide id="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08">
          <p15:clr>
            <a:srgbClr val="A4A3A4"/>
          </p15:clr>
        </p15:guide>
        <p15:guide id="4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Nita Losoponkul" initials="NL" lastIdx="16" clrIdx="6">
    <p:extLst/>
  </p:cmAuthor>
  <p:cmAuthor id="1" name="Lucy Steiner" initials="LS" lastIdx="12" clrIdx="0">
    <p:extLst/>
  </p:cmAuthor>
  <p:cmAuthor id="8" name="Tim Field" initials="TF" lastIdx="2" clrIdx="7">
    <p:extLst/>
  </p:cmAuthor>
  <p:cmAuthor id="2" name="Bryan Hassel" initials="BH" lastIdx="7" clrIdx="1">
    <p:extLst/>
  </p:cmAuthor>
  <p:cmAuthor id="9" name="Stacey Shumake" initials="SS" lastIdx="2" clrIdx="8">
    <p:extLst/>
  </p:cmAuthor>
  <p:cmAuthor id="3" name="Jeanette Cornier" initials="JC" lastIdx="18" clrIdx="2">
    <p:extLst/>
  </p:cmAuthor>
  <p:cmAuthor id="4" name="Jeanette" initials="J" lastIdx="4" clrIdx="3">
    <p:extLst/>
  </p:cmAuthor>
  <p:cmAuthor id="5" name="Barbour, Catherine" initials="BC" lastIdx="2" clrIdx="4"/>
  <p:cmAuthor id="6" name="Sheryl Nelson" initials="SN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488"/>
    <a:srgbClr val="000000"/>
    <a:srgbClr val="FDB813"/>
    <a:srgbClr val="FFC425"/>
    <a:srgbClr val="008080"/>
    <a:srgbClr val="E1E1E1"/>
    <a:srgbClr val="4E6128"/>
    <a:srgbClr val="FF8B25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379" autoAdjust="0"/>
    <p:restoredTop sz="84670" autoAdjust="0"/>
  </p:normalViewPr>
  <p:slideViewPr>
    <p:cSldViewPr snapToGrid="0">
      <p:cViewPr>
        <p:scale>
          <a:sx n="67" d="100"/>
          <a:sy n="67" d="100"/>
        </p:scale>
        <p:origin x="-1914" y="-48"/>
      </p:cViewPr>
      <p:guideLst>
        <p:guide orient="horz" pos="568"/>
        <p:guide orient="horz" pos="2414"/>
        <p:guide orient="horz" pos="2270"/>
        <p:guide orient="horz" pos="1010"/>
        <p:guide orient="horz" pos="1154"/>
        <p:guide orient="horz" pos="712"/>
        <p:guide orient="horz" pos="88"/>
        <p:guide/>
      </p:guideLst>
    </p:cSldViewPr>
  </p:slideViewPr>
  <p:outlineViewPr>
    <p:cViewPr>
      <p:scale>
        <a:sx n="33" d="100"/>
        <a:sy n="33" d="100"/>
      </p:scale>
      <p:origin x="0" y="58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740"/>
    </p:cViewPr>
  </p:sorterViewPr>
  <p:notesViewPr>
    <p:cSldViewPr snapToGrid="0">
      <p:cViewPr varScale="1">
        <p:scale>
          <a:sx n="88" d="100"/>
          <a:sy n="88" d="100"/>
        </p:scale>
        <p:origin x="-3786" y="-114"/>
      </p:cViewPr>
      <p:guideLst>
        <p:guide orient="horz" pos="2928"/>
        <p:guide orient="horz" pos="2908"/>
        <p:guide pos="2160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8" Type="http://schemas.openxmlformats.org/officeDocument/2006/relationships/slideMaster" Target="slideMasters/slideMaster5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D4AF1-AF46-D448-9B4D-EDE1397FE02D}" type="doc">
      <dgm:prSet loTypeId="urn:microsoft.com/office/officeart/2005/8/layout/cycle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FE3145-9CAC-3E48-8900-F8DD75BC7F42}">
      <dgm:prSet phldrT="[Text]"/>
      <dgm:spPr/>
      <dgm:t>
        <a:bodyPr/>
        <a:lstStyle/>
        <a:p>
          <a:r>
            <a:rPr lang="en-US" dirty="0" smtClean="0"/>
            <a:t>Driving for Results</a:t>
          </a:r>
          <a:endParaRPr lang="en-US" dirty="0"/>
        </a:p>
      </dgm:t>
    </dgm:pt>
    <dgm:pt modelId="{8D6B4A2F-F24E-0643-B2D4-13A30A05EAF5}" type="parTrans" cxnId="{46060F36-5BB3-604B-9FC8-B5368F9867C0}">
      <dgm:prSet/>
      <dgm:spPr/>
      <dgm:t>
        <a:bodyPr/>
        <a:lstStyle/>
        <a:p>
          <a:endParaRPr lang="en-US"/>
        </a:p>
      </dgm:t>
    </dgm:pt>
    <dgm:pt modelId="{EF02D005-C8F1-1448-9737-D26631A1F8F7}" type="sibTrans" cxnId="{46060F36-5BB3-604B-9FC8-B5368F9867C0}">
      <dgm:prSet/>
      <dgm:spPr/>
      <dgm:t>
        <a:bodyPr/>
        <a:lstStyle/>
        <a:p>
          <a:endParaRPr lang="en-US"/>
        </a:p>
      </dgm:t>
    </dgm:pt>
    <dgm:pt modelId="{BF744D4E-718F-2743-975C-598AFA9D5E2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sz="1600" dirty="0" smtClean="0"/>
            <a:t>Achievement /</a:t>
          </a:r>
          <a:br>
            <a:rPr lang="en-US" sz="1600" dirty="0" smtClean="0"/>
          </a:br>
          <a:r>
            <a:rPr lang="en-US" sz="1600" dirty="0" smtClean="0"/>
            <a:t>Focus on Sustainable Results</a:t>
          </a:r>
          <a:endParaRPr lang="en-US" sz="1600" dirty="0"/>
        </a:p>
      </dgm:t>
    </dgm:pt>
    <dgm:pt modelId="{D9CF2BB0-2D7A-A340-8E35-EE4F463AE828}" type="parTrans" cxnId="{9EAD5FF4-E9C9-0547-8C80-A67D0C82BB7D}">
      <dgm:prSet/>
      <dgm:spPr/>
      <dgm:t>
        <a:bodyPr/>
        <a:lstStyle/>
        <a:p>
          <a:endParaRPr lang="en-US"/>
        </a:p>
      </dgm:t>
    </dgm:pt>
    <dgm:pt modelId="{5101DF01-34A4-0F40-AB77-B52396B500D1}" type="sibTrans" cxnId="{9EAD5FF4-E9C9-0547-8C80-A67D0C82BB7D}">
      <dgm:prSet/>
      <dgm:spPr/>
      <dgm:t>
        <a:bodyPr/>
        <a:lstStyle/>
        <a:p>
          <a:endParaRPr lang="en-US"/>
        </a:p>
      </dgm:t>
    </dgm:pt>
    <dgm:pt modelId="{9D4EE2B5-BBA7-2A48-9960-E2CAE5E0D5A6}">
      <dgm:prSet phldrT="[Text]"/>
      <dgm:spPr/>
      <dgm:t>
        <a:bodyPr/>
        <a:lstStyle/>
        <a:p>
          <a:r>
            <a:rPr lang="en-US" dirty="0" smtClean="0"/>
            <a:t>Influencing for Results</a:t>
          </a:r>
          <a:endParaRPr lang="en-US" dirty="0"/>
        </a:p>
      </dgm:t>
    </dgm:pt>
    <dgm:pt modelId="{BF454D95-38B2-C546-92C5-782135CD28A9}" type="parTrans" cxnId="{F072E863-3EFD-5F4B-A504-26A46A35BBF3}">
      <dgm:prSet/>
      <dgm:spPr/>
      <dgm:t>
        <a:bodyPr/>
        <a:lstStyle/>
        <a:p>
          <a:endParaRPr lang="en-US"/>
        </a:p>
      </dgm:t>
    </dgm:pt>
    <dgm:pt modelId="{B670FED7-C789-4F4C-9538-7A7C3004F85D}" type="sibTrans" cxnId="{F072E863-3EFD-5F4B-A504-26A46A35BBF3}">
      <dgm:prSet/>
      <dgm:spPr/>
      <dgm:t>
        <a:bodyPr/>
        <a:lstStyle/>
        <a:p>
          <a:endParaRPr lang="en-US"/>
        </a:p>
      </dgm:t>
    </dgm:pt>
    <dgm:pt modelId="{DD70FF4D-0299-C142-92FE-6CF888639005}">
      <dgm:prSet phldrT="[Text]"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n-US" sz="1600" dirty="0" smtClean="0"/>
            <a:t>Impact and Influence</a:t>
          </a:r>
          <a:endParaRPr lang="en-US" sz="1600" dirty="0"/>
        </a:p>
      </dgm:t>
    </dgm:pt>
    <dgm:pt modelId="{902D9E41-121C-4548-9B3B-601D2D49AFAA}" type="parTrans" cxnId="{8EC40976-250A-B842-8418-5997FC5C075D}">
      <dgm:prSet/>
      <dgm:spPr/>
      <dgm:t>
        <a:bodyPr/>
        <a:lstStyle/>
        <a:p>
          <a:endParaRPr lang="en-US"/>
        </a:p>
      </dgm:t>
    </dgm:pt>
    <dgm:pt modelId="{3AFE4F91-2D66-F24A-B9A8-252C802D8195}" type="sibTrans" cxnId="{8EC40976-250A-B842-8418-5997FC5C075D}">
      <dgm:prSet/>
      <dgm:spPr/>
      <dgm:t>
        <a:bodyPr/>
        <a:lstStyle/>
        <a:p>
          <a:endParaRPr lang="en-US"/>
        </a:p>
      </dgm:t>
    </dgm:pt>
    <dgm:pt modelId="{DC70AB52-E59D-E94F-9382-A866852C107B}">
      <dgm:prSet phldrT="[Text]"/>
      <dgm:spPr/>
      <dgm:t>
        <a:bodyPr/>
        <a:lstStyle/>
        <a:p>
          <a:r>
            <a:rPr lang="en-US" dirty="0" smtClean="0"/>
            <a:t>Problem Solving</a:t>
          </a:r>
          <a:endParaRPr lang="en-US" dirty="0"/>
        </a:p>
      </dgm:t>
    </dgm:pt>
    <dgm:pt modelId="{56A66DDF-A4CC-D64D-8ABB-F404FFFB2A18}" type="parTrans" cxnId="{9E6A2C85-73BE-084A-B6D8-BB2FAB7AB738}">
      <dgm:prSet/>
      <dgm:spPr/>
      <dgm:t>
        <a:bodyPr/>
        <a:lstStyle/>
        <a:p>
          <a:endParaRPr lang="en-US"/>
        </a:p>
      </dgm:t>
    </dgm:pt>
    <dgm:pt modelId="{9E721D3E-291F-5B45-A3AA-9BB6760E19DF}" type="sibTrans" cxnId="{9E6A2C85-73BE-084A-B6D8-BB2FAB7AB738}">
      <dgm:prSet/>
      <dgm:spPr/>
      <dgm:t>
        <a:bodyPr/>
        <a:lstStyle/>
        <a:p>
          <a:endParaRPr lang="en-US"/>
        </a:p>
      </dgm:t>
    </dgm:pt>
    <dgm:pt modelId="{7E74DDD4-B4C7-A845-AE00-15A667B78B60}">
      <dgm:prSet phldrT="[Text]" custT="1"/>
      <dgm:spPr/>
      <dgm:t>
        <a:bodyPr/>
        <a:lstStyle/>
        <a:p>
          <a:pPr marL="168275" indent="-168275">
            <a:spcAft>
              <a:spcPts val="600"/>
            </a:spcAft>
          </a:pPr>
          <a:r>
            <a:rPr lang="en-US" sz="1600" dirty="0" smtClean="0"/>
            <a:t>Analytical Thinking</a:t>
          </a:r>
          <a:br>
            <a:rPr lang="en-US" sz="1600" dirty="0" smtClean="0"/>
          </a:br>
          <a:r>
            <a:rPr lang="en-US" sz="800" dirty="0" smtClean="0"/>
            <a:t> </a:t>
          </a:r>
          <a:endParaRPr lang="en-US" sz="1600" dirty="0"/>
        </a:p>
      </dgm:t>
    </dgm:pt>
    <dgm:pt modelId="{E72F052A-A293-554D-97CE-08FB6DCC2C66}" type="parTrans" cxnId="{2C8E8DB9-D2B6-3B46-BE87-4DE3A03858C4}">
      <dgm:prSet/>
      <dgm:spPr/>
      <dgm:t>
        <a:bodyPr/>
        <a:lstStyle/>
        <a:p>
          <a:endParaRPr lang="en-US"/>
        </a:p>
      </dgm:t>
    </dgm:pt>
    <dgm:pt modelId="{099BEBBF-9D80-C144-99AF-C51A50EC57C8}" type="sibTrans" cxnId="{2C8E8DB9-D2B6-3B46-BE87-4DE3A03858C4}">
      <dgm:prSet/>
      <dgm:spPr/>
      <dgm:t>
        <a:bodyPr/>
        <a:lstStyle/>
        <a:p>
          <a:endParaRPr lang="en-US"/>
        </a:p>
      </dgm:t>
    </dgm:pt>
    <dgm:pt modelId="{8B077F5C-D97A-9E45-9E4E-BA220A161DD1}">
      <dgm:prSet phldrT="[Text]" custT="1"/>
      <dgm:spPr/>
      <dgm:t>
        <a:bodyPr/>
        <a:lstStyle/>
        <a:p>
          <a:pPr marL="168275" indent="-168275">
            <a:spcAft>
              <a:spcPts val="600"/>
            </a:spcAft>
          </a:pPr>
          <a:r>
            <a:rPr lang="en-US" sz="1600" dirty="0" smtClean="0"/>
            <a:t>Conceptual Thinking</a:t>
          </a:r>
          <a:endParaRPr lang="en-US" sz="1600" dirty="0"/>
        </a:p>
      </dgm:t>
    </dgm:pt>
    <dgm:pt modelId="{2F27F7AB-724A-204B-AC69-EE7CF5589EC0}" type="parTrans" cxnId="{695D4D8E-2E66-564F-9822-F2AE80157FAB}">
      <dgm:prSet/>
      <dgm:spPr/>
      <dgm:t>
        <a:bodyPr/>
        <a:lstStyle/>
        <a:p>
          <a:endParaRPr lang="en-US"/>
        </a:p>
      </dgm:t>
    </dgm:pt>
    <dgm:pt modelId="{0B0724C9-D300-9048-99C7-030E5BA6FE10}" type="sibTrans" cxnId="{695D4D8E-2E66-564F-9822-F2AE80157FAB}">
      <dgm:prSet/>
      <dgm:spPr/>
      <dgm:t>
        <a:bodyPr/>
        <a:lstStyle/>
        <a:p>
          <a:endParaRPr lang="en-US"/>
        </a:p>
      </dgm:t>
    </dgm:pt>
    <dgm:pt modelId="{AEEC5059-1224-45E0-8C78-0CCBBC931F7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sz="1600" dirty="0" smtClean="0"/>
            <a:t>Monitoring &amp; Directiveness /</a:t>
          </a:r>
          <a:br>
            <a:rPr lang="en-US" sz="1600" dirty="0" smtClean="0"/>
          </a:br>
          <a:r>
            <a:rPr lang="en-US" sz="1600" dirty="0" smtClean="0"/>
            <a:t>Holding People Accountable</a:t>
          </a:r>
          <a:endParaRPr lang="en-US" sz="1600" dirty="0"/>
        </a:p>
      </dgm:t>
    </dgm:pt>
    <dgm:pt modelId="{A4329037-A39F-457A-8EAB-CBF97CCCDCB3}" type="parTrans" cxnId="{6F49284A-C22D-4797-A5B6-BAEF356DE305}">
      <dgm:prSet/>
      <dgm:spPr/>
      <dgm:t>
        <a:bodyPr/>
        <a:lstStyle/>
        <a:p>
          <a:endParaRPr lang="en-US"/>
        </a:p>
      </dgm:t>
    </dgm:pt>
    <dgm:pt modelId="{5F2CADEC-8272-4B54-9468-298196C5D845}" type="sibTrans" cxnId="{6F49284A-C22D-4797-A5B6-BAEF356DE305}">
      <dgm:prSet/>
      <dgm:spPr/>
      <dgm:t>
        <a:bodyPr/>
        <a:lstStyle/>
        <a:p>
          <a:endParaRPr lang="en-US"/>
        </a:p>
      </dgm:t>
    </dgm:pt>
    <dgm:pt modelId="{CA01B73D-4E39-474F-A6A1-0583F09F327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sz="1600" dirty="0" smtClean="0"/>
            <a:t>Initiative &amp; Persistence</a:t>
          </a:r>
          <a:endParaRPr lang="en-US" sz="1600" dirty="0"/>
        </a:p>
      </dgm:t>
    </dgm:pt>
    <dgm:pt modelId="{A955E2B2-DABA-4433-A5C1-25DE610404A4}" type="parTrans" cxnId="{EB0D4E70-DC7B-4E06-B2F5-714F61782028}">
      <dgm:prSet/>
      <dgm:spPr/>
      <dgm:t>
        <a:bodyPr/>
        <a:lstStyle/>
        <a:p>
          <a:endParaRPr lang="en-US"/>
        </a:p>
      </dgm:t>
    </dgm:pt>
    <dgm:pt modelId="{1CB0E7B3-889A-48E1-9125-511EEA187DBB}" type="sibTrans" cxnId="{EB0D4E70-DC7B-4E06-B2F5-714F61782028}">
      <dgm:prSet/>
      <dgm:spPr/>
      <dgm:t>
        <a:bodyPr/>
        <a:lstStyle/>
        <a:p>
          <a:endParaRPr lang="en-US"/>
        </a:p>
      </dgm:t>
    </dgm:pt>
    <dgm:pt modelId="{752A045B-2651-47B4-B7CF-2DB4BC7EEE1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sz="1600" dirty="0" smtClean="0"/>
            <a:t>Planning Ahead</a:t>
          </a:r>
          <a:endParaRPr lang="en-US" sz="1600" dirty="0"/>
        </a:p>
      </dgm:t>
    </dgm:pt>
    <dgm:pt modelId="{0DE486CC-E6EF-49B0-8CA9-5A3B7C27044D}" type="parTrans" cxnId="{BBFB33C5-0B32-4D27-954A-F71574D64A7F}">
      <dgm:prSet/>
      <dgm:spPr/>
      <dgm:t>
        <a:bodyPr/>
        <a:lstStyle/>
        <a:p>
          <a:endParaRPr lang="en-US"/>
        </a:p>
      </dgm:t>
    </dgm:pt>
    <dgm:pt modelId="{504407C7-7539-404C-96F7-3449AE50B3AD}" type="sibTrans" cxnId="{BBFB33C5-0B32-4D27-954A-F71574D64A7F}">
      <dgm:prSet/>
      <dgm:spPr/>
      <dgm:t>
        <a:bodyPr/>
        <a:lstStyle/>
        <a:p>
          <a:endParaRPr lang="en-US"/>
        </a:p>
      </dgm:t>
    </dgm:pt>
    <dgm:pt modelId="{BAA24409-1CC5-4917-BE4E-18FF39D2F65B}">
      <dgm:prSet/>
      <dgm:spPr/>
      <dgm:t>
        <a:bodyPr/>
        <a:lstStyle/>
        <a:p>
          <a:r>
            <a:rPr lang="en-US" dirty="0" smtClean="0"/>
            <a:t>Personal Effectiveness</a:t>
          </a:r>
          <a:endParaRPr lang="en-US" dirty="0"/>
        </a:p>
      </dgm:t>
    </dgm:pt>
    <dgm:pt modelId="{8A86104F-A6B5-4555-BFCF-EF3EC54F1168}" type="parTrans" cxnId="{9E5EAA98-AAA1-4C4F-8DD4-C95D962A6FD0}">
      <dgm:prSet/>
      <dgm:spPr/>
      <dgm:t>
        <a:bodyPr/>
        <a:lstStyle/>
        <a:p>
          <a:endParaRPr lang="en-US"/>
        </a:p>
      </dgm:t>
    </dgm:pt>
    <dgm:pt modelId="{9ED4D09A-1F32-48FA-BC44-1EBDB6795D19}" type="sibTrans" cxnId="{9E5EAA98-AAA1-4C4F-8DD4-C95D962A6FD0}">
      <dgm:prSet/>
      <dgm:spPr/>
      <dgm:t>
        <a:bodyPr/>
        <a:lstStyle/>
        <a:p>
          <a:endParaRPr lang="en-US"/>
        </a:p>
      </dgm:t>
    </dgm:pt>
    <dgm:pt modelId="{90EAA07D-88D9-43D5-82F1-08B28C18A806}">
      <dgm:prSet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n-US" sz="1600" dirty="0" smtClean="0"/>
            <a:t>Team Leadership /</a:t>
          </a:r>
          <a:br>
            <a:rPr lang="en-US" sz="1600" dirty="0" smtClean="0"/>
          </a:br>
          <a:r>
            <a:rPr lang="en-US" sz="1600" dirty="0" smtClean="0"/>
            <a:t>Engaging the Team</a:t>
          </a:r>
          <a:endParaRPr lang="en-US" sz="1600" dirty="0"/>
        </a:p>
      </dgm:t>
    </dgm:pt>
    <dgm:pt modelId="{A1C6E068-DD7E-47D0-B9B7-46664C91D198}" type="parTrans" cxnId="{9FBC73C3-0030-4879-A5F3-B5ECE8289750}">
      <dgm:prSet/>
      <dgm:spPr/>
      <dgm:t>
        <a:bodyPr/>
        <a:lstStyle/>
        <a:p>
          <a:endParaRPr lang="en-US"/>
        </a:p>
      </dgm:t>
    </dgm:pt>
    <dgm:pt modelId="{87528243-6935-41B3-B7EA-1629828C24CA}" type="sibTrans" cxnId="{9FBC73C3-0030-4879-A5F3-B5ECE8289750}">
      <dgm:prSet/>
      <dgm:spPr/>
      <dgm:t>
        <a:bodyPr/>
        <a:lstStyle/>
        <a:p>
          <a:endParaRPr lang="en-US"/>
        </a:p>
      </dgm:t>
    </dgm:pt>
    <dgm:pt modelId="{EB630272-D10B-4DE8-A90E-9DE772ACFD60}">
      <dgm:prSet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n-US" sz="1600" dirty="0" smtClean="0"/>
            <a:t>Developing Others</a:t>
          </a:r>
          <a:endParaRPr lang="en-US" sz="1600" dirty="0"/>
        </a:p>
      </dgm:t>
    </dgm:pt>
    <dgm:pt modelId="{86D2EE57-D3C2-4031-AF24-99C5B691C541}" type="parTrans" cxnId="{F67113D9-62F3-4527-B0EF-5E96A5CB9EAD}">
      <dgm:prSet/>
      <dgm:spPr/>
      <dgm:t>
        <a:bodyPr/>
        <a:lstStyle/>
        <a:p>
          <a:endParaRPr lang="en-US"/>
        </a:p>
      </dgm:t>
    </dgm:pt>
    <dgm:pt modelId="{FA1B43D8-8321-4934-9B61-D6DE2518907A}" type="sibTrans" cxnId="{F67113D9-62F3-4527-B0EF-5E96A5CB9EAD}">
      <dgm:prSet/>
      <dgm:spPr/>
      <dgm:t>
        <a:bodyPr/>
        <a:lstStyle/>
        <a:p>
          <a:endParaRPr lang="en-US"/>
        </a:p>
      </dgm:t>
    </dgm:pt>
    <dgm:pt modelId="{9B6C9603-43DC-3549-AB54-362019D3EF75}" type="pres">
      <dgm:prSet presAssocID="{438D4AF1-AF46-D448-9B4D-EDE1397FE02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979557-5E8C-CD43-8428-040F7BEF13D3}" type="pres">
      <dgm:prSet presAssocID="{438D4AF1-AF46-D448-9B4D-EDE1397FE02D}" presName="children" presStyleCnt="0"/>
      <dgm:spPr/>
    </dgm:pt>
    <dgm:pt modelId="{01740BD4-BCFC-B847-9270-6F6F18BE9723}" type="pres">
      <dgm:prSet presAssocID="{438D4AF1-AF46-D448-9B4D-EDE1397FE02D}" presName="child1group" presStyleCnt="0"/>
      <dgm:spPr/>
    </dgm:pt>
    <dgm:pt modelId="{D14589A6-406C-2840-BC6A-76E85B243014}" type="pres">
      <dgm:prSet presAssocID="{438D4AF1-AF46-D448-9B4D-EDE1397FE02D}" presName="child1" presStyleLbl="bgAcc1" presStyleIdx="0" presStyleCnt="3" custScaleX="178112" custScaleY="186621" custLinFactNeighborX="-42600" custLinFactNeighborY="2487"/>
      <dgm:spPr/>
      <dgm:t>
        <a:bodyPr/>
        <a:lstStyle/>
        <a:p>
          <a:endParaRPr lang="en-US"/>
        </a:p>
      </dgm:t>
    </dgm:pt>
    <dgm:pt modelId="{EABB9A0C-4530-A94E-932F-C7D75AB0B50A}" type="pres">
      <dgm:prSet presAssocID="{438D4AF1-AF46-D448-9B4D-EDE1397FE02D}" presName="child1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90C12-2A3A-344B-AA57-492DEEC54954}" type="pres">
      <dgm:prSet presAssocID="{438D4AF1-AF46-D448-9B4D-EDE1397FE02D}" presName="child2group" presStyleCnt="0"/>
      <dgm:spPr/>
    </dgm:pt>
    <dgm:pt modelId="{F81F5FA6-39BA-FC48-8587-90E18799D561}" type="pres">
      <dgm:prSet presAssocID="{438D4AF1-AF46-D448-9B4D-EDE1397FE02D}" presName="child2" presStyleLbl="bgAcc1" presStyleIdx="1" presStyleCnt="3" custScaleX="157481" custScaleY="166976" custLinFactNeighborX="55344" custLinFactNeighborY="-5522"/>
      <dgm:spPr/>
      <dgm:t>
        <a:bodyPr/>
        <a:lstStyle/>
        <a:p>
          <a:endParaRPr lang="en-US"/>
        </a:p>
      </dgm:t>
    </dgm:pt>
    <dgm:pt modelId="{27DC3BC4-CA0C-474A-BBA5-DCF1F164A4AE}" type="pres">
      <dgm:prSet presAssocID="{438D4AF1-AF46-D448-9B4D-EDE1397FE02D}" presName="child2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302CDB-86E5-9546-8C94-C434BC25430F}" type="pres">
      <dgm:prSet presAssocID="{438D4AF1-AF46-D448-9B4D-EDE1397FE02D}" presName="child3group" presStyleCnt="0"/>
      <dgm:spPr/>
    </dgm:pt>
    <dgm:pt modelId="{54A7FFC7-1686-4641-A332-6CC69AF0FB47}" type="pres">
      <dgm:prSet presAssocID="{438D4AF1-AF46-D448-9B4D-EDE1397FE02D}" presName="child3" presStyleLbl="bgAcc1" presStyleIdx="2" presStyleCnt="3" custScaleX="152455" custScaleY="113307" custLinFactNeighborX="50522" custLinFactNeighborY="-39824"/>
      <dgm:spPr/>
      <dgm:t>
        <a:bodyPr/>
        <a:lstStyle/>
        <a:p>
          <a:endParaRPr lang="en-US"/>
        </a:p>
      </dgm:t>
    </dgm:pt>
    <dgm:pt modelId="{8AA60D03-5447-534E-886D-0A7FF0AFBE72}" type="pres">
      <dgm:prSet presAssocID="{438D4AF1-AF46-D448-9B4D-EDE1397FE02D}" presName="child3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897CB-9D50-D143-8406-D29A3A05B209}" type="pres">
      <dgm:prSet presAssocID="{438D4AF1-AF46-D448-9B4D-EDE1397FE02D}" presName="childPlaceholder" presStyleCnt="0"/>
      <dgm:spPr/>
    </dgm:pt>
    <dgm:pt modelId="{420C11CE-7A27-CC48-B45F-E7673E58A9F9}" type="pres">
      <dgm:prSet presAssocID="{438D4AF1-AF46-D448-9B4D-EDE1397FE02D}" presName="circle" presStyleCnt="0"/>
      <dgm:spPr/>
    </dgm:pt>
    <dgm:pt modelId="{5BF82078-0B5F-9540-B6A9-2C450AD82B33}" type="pres">
      <dgm:prSet presAssocID="{438D4AF1-AF46-D448-9B4D-EDE1397FE02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6FBFD-BE0D-3C4D-B302-E437BF3097B8}" type="pres">
      <dgm:prSet presAssocID="{438D4AF1-AF46-D448-9B4D-EDE1397FE02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9FCFA-BDBD-C548-BDB8-0B98EE54389D}" type="pres">
      <dgm:prSet presAssocID="{438D4AF1-AF46-D448-9B4D-EDE1397FE02D}" presName="quadrant3" presStyleLbl="node1" presStyleIdx="2" presStyleCnt="4" custLinFactNeighborX="680" custLinFactNeighborY="-6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A901A-1A69-EF44-810E-8085D27DBAA7}" type="pres">
      <dgm:prSet presAssocID="{438D4AF1-AF46-D448-9B4D-EDE1397FE02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9352E-2042-744A-8627-1DE9F93AB387}" type="pres">
      <dgm:prSet presAssocID="{438D4AF1-AF46-D448-9B4D-EDE1397FE02D}" presName="quadrantPlaceholder" presStyleCnt="0"/>
      <dgm:spPr/>
    </dgm:pt>
    <dgm:pt modelId="{FBF7901D-06D1-E641-9F79-878F2C885FED}" type="pres">
      <dgm:prSet presAssocID="{438D4AF1-AF46-D448-9B4D-EDE1397FE02D}" presName="center1" presStyleLbl="fgShp" presStyleIdx="0" presStyleCnt="2"/>
      <dgm:spPr/>
    </dgm:pt>
    <dgm:pt modelId="{4B99108F-AD89-A141-8F95-8BB8E0BF1268}" type="pres">
      <dgm:prSet presAssocID="{438D4AF1-AF46-D448-9B4D-EDE1397FE02D}" presName="center2" presStyleLbl="fgShp" presStyleIdx="1" presStyleCnt="2"/>
      <dgm:spPr/>
    </dgm:pt>
  </dgm:ptLst>
  <dgm:cxnLst>
    <dgm:cxn modelId="{6F49284A-C22D-4797-A5B6-BAEF356DE305}" srcId="{D8FE3145-9CAC-3E48-8900-F8DD75BC7F42}" destId="{AEEC5059-1224-45E0-8C78-0CCBBC931F74}" srcOrd="1" destOrd="0" parTransId="{A4329037-A39F-457A-8EAB-CBF97CCCDCB3}" sibTransId="{5F2CADEC-8272-4B54-9468-298196C5D845}"/>
    <dgm:cxn modelId="{BBFB33C5-0B32-4D27-954A-F71574D64A7F}" srcId="{D8FE3145-9CAC-3E48-8900-F8DD75BC7F42}" destId="{752A045B-2651-47B4-B7CF-2DB4BC7EEE1B}" srcOrd="3" destOrd="0" parTransId="{0DE486CC-E6EF-49B0-8CA9-5A3B7C27044D}" sibTransId="{504407C7-7539-404C-96F7-3449AE50B3AD}"/>
    <dgm:cxn modelId="{8012A10F-AFF9-4A74-8A13-63E3F0EAB203}" type="presOf" srcId="{AEEC5059-1224-45E0-8C78-0CCBBC931F74}" destId="{EABB9A0C-4530-A94E-932F-C7D75AB0B50A}" srcOrd="1" destOrd="1" presId="urn:microsoft.com/office/officeart/2005/8/layout/cycle4"/>
    <dgm:cxn modelId="{23D93A0C-3040-4675-9090-39F5D014FCA7}" type="presOf" srcId="{DD70FF4D-0299-C142-92FE-6CF888639005}" destId="{27DC3BC4-CA0C-474A-BBA5-DCF1F164A4AE}" srcOrd="1" destOrd="0" presId="urn:microsoft.com/office/officeart/2005/8/layout/cycle4"/>
    <dgm:cxn modelId="{9E6A2C85-73BE-084A-B6D8-BB2FAB7AB738}" srcId="{438D4AF1-AF46-D448-9B4D-EDE1397FE02D}" destId="{DC70AB52-E59D-E94F-9382-A866852C107B}" srcOrd="2" destOrd="0" parTransId="{56A66DDF-A4CC-D64D-8ABB-F404FFFB2A18}" sibTransId="{9E721D3E-291F-5B45-A3AA-9BB6760E19DF}"/>
    <dgm:cxn modelId="{C3AB25E2-4055-4E07-B5D0-1AFA58329C2C}" type="presOf" srcId="{EB630272-D10B-4DE8-A90E-9DE772ACFD60}" destId="{27DC3BC4-CA0C-474A-BBA5-DCF1F164A4AE}" srcOrd="1" destOrd="2" presId="urn:microsoft.com/office/officeart/2005/8/layout/cycle4"/>
    <dgm:cxn modelId="{9E5EAA98-AAA1-4C4F-8DD4-C95D962A6FD0}" srcId="{438D4AF1-AF46-D448-9B4D-EDE1397FE02D}" destId="{BAA24409-1CC5-4917-BE4E-18FF39D2F65B}" srcOrd="3" destOrd="0" parTransId="{8A86104F-A6B5-4555-BFCF-EF3EC54F1168}" sibTransId="{9ED4D09A-1F32-48FA-BC44-1EBDB6795D19}"/>
    <dgm:cxn modelId="{4AABAFFB-4F1A-4550-ADB8-A42EF16E03F5}" type="presOf" srcId="{8B077F5C-D97A-9E45-9E4E-BA220A161DD1}" destId="{8AA60D03-5447-534E-886D-0A7FF0AFBE72}" srcOrd="1" destOrd="1" presId="urn:microsoft.com/office/officeart/2005/8/layout/cycle4"/>
    <dgm:cxn modelId="{9FBC73C3-0030-4879-A5F3-B5ECE8289750}" srcId="{9D4EE2B5-BBA7-2A48-9960-E2CAE5E0D5A6}" destId="{90EAA07D-88D9-43D5-82F1-08B28C18A806}" srcOrd="1" destOrd="0" parTransId="{A1C6E068-DD7E-47D0-B9B7-46664C91D198}" sibTransId="{87528243-6935-41B3-B7EA-1629828C24CA}"/>
    <dgm:cxn modelId="{46060F36-5BB3-604B-9FC8-B5368F9867C0}" srcId="{438D4AF1-AF46-D448-9B4D-EDE1397FE02D}" destId="{D8FE3145-9CAC-3E48-8900-F8DD75BC7F42}" srcOrd="0" destOrd="0" parTransId="{8D6B4A2F-F24E-0643-B2D4-13A30A05EAF5}" sibTransId="{EF02D005-C8F1-1448-9737-D26631A1F8F7}"/>
    <dgm:cxn modelId="{F67113D9-62F3-4527-B0EF-5E96A5CB9EAD}" srcId="{9D4EE2B5-BBA7-2A48-9960-E2CAE5E0D5A6}" destId="{EB630272-D10B-4DE8-A90E-9DE772ACFD60}" srcOrd="2" destOrd="0" parTransId="{86D2EE57-D3C2-4031-AF24-99C5B691C541}" sibTransId="{FA1B43D8-8321-4934-9B61-D6DE2518907A}"/>
    <dgm:cxn modelId="{A412D456-2407-4654-8FEC-F1FACF1FCF66}" type="presOf" srcId="{752A045B-2651-47B4-B7CF-2DB4BC7EEE1B}" destId="{EABB9A0C-4530-A94E-932F-C7D75AB0B50A}" srcOrd="1" destOrd="3" presId="urn:microsoft.com/office/officeart/2005/8/layout/cycle4"/>
    <dgm:cxn modelId="{53FC2E02-9294-4EDB-8C13-2FBF8E9F60DA}" type="presOf" srcId="{DC70AB52-E59D-E94F-9382-A866852C107B}" destId="{7C49FCFA-BDBD-C548-BDB8-0B98EE54389D}" srcOrd="0" destOrd="0" presId="urn:microsoft.com/office/officeart/2005/8/layout/cycle4"/>
    <dgm:cxn modelId="{695D4D8E-2E66-564F-9822-F2AE80157FAB}" srcId="{DC70AB52-E59D-E94F-9382-A866852C107B}" destId="{8B077F5C-D97A-9E45-9E4E-BA220A161DD1}" srcOrd="1" destOrd="0" parTransId="{2F27F7AB-724A-204B-AC69-EE7CF5589EC0}" sibTransId="{0B0724C9-D300-9048-99C7-030E5BA6FE10}"/>
    <dgm:cxn modelId="{EB0D4E70-DC7B-4E06-B2F5-714F61782028}" srcId="{D8FE3145-9CAC-3E48-8900-F8DD75BC7F42}" destId="{CA01B73D-4E39-474F-A6A1-0583F09F327B}" srcOrd="2" destOrd="0" parTransId="{A955E2B2-DABA-4433-A5C1-25DE610404A4}" sibTransId="{1CB0E7B3-889A-48E1-9125-511EEA187DBB}"/>
    <dgm:cxn modelId="{9EAD5FF4-E9C9-0547-8C80-A67D0C82BB7D}" srcId="{D8FE3145-9CAC-3E48-8900-F8DD75BC7F42}" destId="{BF744D4E-718F-2743-975C-598AFA9D5E22}" srcOrd="0" destOrd="0" parTransId="{D9CF2BB0-2D7A-A340-8E35-EE4F463AE828}" sibTransId="{5101DF01-34A4-0F40-AB77-B52396B500D1}"/>
    <dgm:cxn modelId="{8EC40976-250A-B842-8418-5997FC5C075D}" srcId="{9D4EE2B5-BBA7-2A48-9960-E2CAE5E0D5A6}" destId="{DD70FF4D-0299-C142-92FE-6CF888639005}" srcOrd="0" destOrd="0" parTransId="{902D9E41-121C-4548-9B3B-601D2D49AFAA}" sibTransId="{3AFE4F91-2D66-F24A-B9A8-252C802D8195}"/>
    <dgm:cxn modelId="{95C2ACA7-F7D8-4E9E-8425-B372B24BDB07}" type="presOf" srcId="{CA01B73D-4E39-474F-A6A1-0583F09F327B}" destId="{EABB9A0C-4530-A94E-932F-C7D75AB0B50A}" srcOrd="1" destOrd="2" presId="urn:microsoft.com/office/officeart/2005/8/layout/cycle4"/>
    <dgm:cxn modelId="{706D4CA4-CF90-4187-BFDF-55B055084846}" type="presOf" srcId="{EB630272-D10B-4DE8-A90E-9DE772ACFD60}" destId="{F81F5FA6-39BA-FC48-8587-90E18799D561}" srcOrd="0" destOrd="2" presId="urn:microsoft.com/office/officeart/2005/8/layout/cycle4"/>
    <dgm:cxn modelId="{077597A5-A545-4809-893E-82656DFF35B5}" type="presOf" srcId="{752A045B-2651-47B4-B7CF-2DB4BC7EEE1B}" destId="{D14589A6-406C-2840-BC6A-76E85B243014}" srcOrd="0" destOrd="3" presId="urn:microsoft.com/office/officeart/2005/8/layout/cycle4"/>
    <dgm:cxn modelId="{B3705AD5-D85C-4519-AC9E-80BA9AD1B415}" type="presOf" srcId="{BAA24409-1CC5-4917-BE4E-18FF39D2F65B}" destId="{B1AA901A-1A69-EF44-810E-8085D27DBAA7}" srcOrd="0" destOrd="0" presId="urn:microsoft.com/office/officeart/2005/8/layout/cycle4"/>
    <dgm:cxn modelId="{66A8E32B-6BA3-4AD6-8DA0-04D1B57605F9}" type="presOf" srcId="{AEEC5059-1224-45E0-8C78-0CCBBC931F74}" destId="{D14589A6-406C-2840-BC6A-76E85B243014}" srcOrd="0" destOrd="1" presId="urn:microsoft.com/office/officeart/2005/8/layout/cycle4"/>
    <dgm:cxn modelId="{8486A741-443E-430A-AEAB-D18FC0997F9B}" type="presOf" srcId="{D8FE3145-9CAC-3E48-8900-F8DD75BC7F42}" destId="{5BF82078-0B5F-9540-B6A9-2C450AD82B33}" srcOrd="0" destOrd="0" presId="urn:microsoft.com/office/officeart/2005/8/layout/cycle4"/>
    <dgm:cxn modelId="{CF11B6FA-A2DE-4A91-AA2F-CB38B1D6FACF}" type="presOf" srcId="{BF744D4E-718F-2743-975C-598AFA9D5E22}" destId="{D14589A6-406C-2840-BC6A-76E85B243014}" srcOrd="0" destOrd="0" presId="urn:microsoft.com/office/officeart/2005/8/layout/cycle4"/>
    <dgm:cxn modelId="{C6227CA6-F4E0-4D5D-9E51-62463DAED928}" type="presOf" srcId="{7E74DDD4-B4C7-A845-AE00-15A667B78B60}" destId="{54A7FFC7-1686-4641-A332-6CC69AF0FB47}" srcOrd="0" destOrd="0" presId="urn:microsoft.com/office/officeart/2005/8/layout/cycle4"/>
    <dgm:cxn modelId="{E693629B-7748-4D55-BCE2-4B8245D2D6DE}" type="presOf" srcId="{BF744D4E-718F-2743-975C-598AFA9D5E22}" destId="{EABB9A0C-4530-A94E-932F-C7D75AB0B50A}" srcOrd="1" destOrd="0" presId="urn:microsoft.com/office/officeart/2005/8/layout/cycle4"/>
    <dgm:cxn modelId="{830B75EF-0189-4232-B16A-BF5CD8DD8D9C}" type="presOf" srcId="{DD70FF4D-0299-C142-92FE-6CF888639005}" destId="{F81F5FA6-39BA-FC48-8587-90E18799D561}" srcOrd="0" destOrd="0" presId="urn:microsoft.com/office/officeart/2005/8/layout/cycle4"/>
    <dgm:cxn modelId="{51DECBE5-D074-4AAB-B482-A31650DEE5A3}" type="presOf" srcId="{438D4AF1-AF46-D448-9B4D-EDE1397FE02D}" destId="{9B6C9603-43DC-3549-AB54-362019D3EF75}" srcOrd="0" destOrd="0" presId="urn:microsoft.com/office/officeart/2005/8/layout/cycle4"/>
    <dgm:cxn modelId="{0647777D-AF42-486E-9AD4-651854D64DA4}" type="presOf" srcId="{9D4EE2B5-BBA7-2A48-9960-E2CAE5E0D5A6}" destId="{4E66FBFD-BE0D-3C4D-B302-E437BF3097B8}" srcOrd="0" destOrd="0" presId="urn:microsoft.com/office/officeart/2005/8/layout/cycle4"/>
    <dgm:cxn modelId="{2E393413-2AE5-41CD-BFCA-A4229A3934A7}" type="presOf" srcId="{90EAA07D-88D9-43D5-82F1-08B28C18A806}" destId="{27DC3BC4-CA0C-474A-BBA5-DCF1F164A4AE}" srcOrd="1" destOrd="1" presId="urn:microsoft.com/office/officeart/2005/8/layout/cycle4"/>
    <dgm:cxn modelId="{F072E863-3EFD-5F4B-A504-26A46A35BBF3}" srcId="{438D4AF1-AF46-D448-9B4D-EDE1397FE02D}" destId="{9D4EE2B5-BBA7-2A48-9960-E2CAE5E0D5A6}" srcOrd="1" destOrd="0" parTransId="{BF454D95-38B2-C546-92C5-782135CD28A9}" sibTransId="{B670FED7-C789-4F4C-9538-7A7C3004F85D}"/>
    <dgm:cxn modelId="{B968F614-C1D7-4482-8A87-441E925F7CD5}" type="presOf" srcId="{8B077F5C-D97A-9E45-9E4E-BA220A161DD1}" destId="{54A7FFC7-1686-4641-A332-6CC69AF0FB47}" srcOrd="0" destOrd="1" presId="urn:microsoft.com/office/officeart/2005/8/layout/cycle4"/>
    <dgm:cxn modelId="{4B4704DE-7BF9-4624-9176-D694B58EF769}" type="presOf" srcId="{7E74DDD4-B4C7-A845-AE00-15A667B78B60}" destId="{8AA60D03-5447-534E-886D-0A7FF0AFBE72}" srcOrd="1" destOrd="0" presId="urn:microsoft.com/office/officeart/2005/8/layout/cycle4"/>
    <dgm:cxn modelId="{09026D23-82FE-4A5F-9C12-6F6937912608}" type="presOf" srcId="{90EAA07D-88D9-43D5-82F1-08B28C18A806}" destId="{F81F5FA6-39BA-FC48-8587-90E18799D561}" srcOrd="0" destOrd="1" presId="urn:microsoft.com/office/officeart/2005/8/layout/cycle4"/>
    <dgm:cxn modelId="{2C8E8DB9-D2B6-3B46-BE87-4DE3A03858C4}" srcId="{DC70AB52-E59D-E94F-9382-A866852C107B}" destId="{7E74DDD4-B4C7-A845-AE00-15A667B78B60}" srcOrd="0" destOrd="0" parTransId="{E72F052A-A293-554D-97CE-08FB6DCC2C66}" sibTransId="{099BEBBF-9D80-C144-99AF-C51A50EC57C8}"/>
    <dgm:cxn modelId="{64A1E654-18DF-4B50-A2D1-234E8471DEBC}" type="presOf" srcId="{CA01B73D-4E39-474F-A6A1-0583F09F327B}" destId="{D14589A6-406C-2840-BC6A-76E85B243014}" srcOrd="0" destOrd="2" presId="urn:microsoft.com/office/officeart/2005/8/layout/cycle4"/>
    <dgm:cxn modelId="{E44FA08C-2433-4A3F-A112-DFC805C39F78}" type="presParOf" srcId="{9B6C9603-43DC-3549-AB54-362019D3EF75}" destId="{F8979557-5E8C-CD43-8428-040F7BEF13D3}" srcOrd="0" destOrd="0" presId="urn:microsoft.com/office/officeart/2005/8/layout/cycle4"/>
    <dgm:cxn modelId="{997AB08C-25CD-4D08-8CDC-7D03D7B02254}" type="presParOf" srcId="{F8979557-5E8C-CD43-8428-040F7BEF13D3}" destId="{01740BD4-BCFC-B847-9270-6F6F18BE9723}" srcOrd="0" destOrd="0" presId="urn:microsoft.com/office/officeart/2005/8/layout/cycle4"/>
    <dgm:cxn modelId="{5F8B30EA-FB79-4EBF-9F5B-E55FAF7EEFA9}" type="presParOf" srcId="{01740BD4-BCFC-B847-9270-6F6F18BE9723}" destId="{D14589A6-406C-2840-BC6A-76E85B243014}" srcOrd="0" destOrd="0" presId="urn:microsoft.com/office/officeart/2005/8/layout/cycle4"/>
    <dgm:cxn modelId="{00B64367-EEE0-4D6F-9958-449830FF1851}" type="presParOf" srcId="{01740BD4-BCFC-B847-9270-6F6F18BE9723}" destId="{EABB9A0C-4530-A94E-932F-C7D75AB0B50A}" srcOrd="1" destOrd="0" presId="urn:microsoft.com/office/officeart/2005/8/layout/cycle4"/>
    <dgm:cxn modelId="{5F196010-9C61-4AF9-B747-39EC896C4E5B}" type="presParOf" srcId="{F8979557-5E8C-CD43-8428-040F7BEF13D3}" destId="{15090C12-2A3A-344B-AA57-492DEEC54954}" srcOrd="1" destOrd="0" presId="urn:microsoft.com/office/officeart/2005/8/layout/cycle4"/>
    <dgm:cxn modelId="{C3A1AC54-BBDE-4AC2-9FED-33D877495B99}" type="presParOf" srcId="{15090C12-2A3A-344B-AA57-492DEEC54954}" destId="{F81F5FA6-39BA-FC48-8587-90E18799D561}" srcOrd="0" destOrd="0" presId="urn:microsoft.com/office/officeart/2005/8/layout/cycle4"/>
    <dgm:cxn modelId="{ACCBC4B8-E5B7-4D16-BA7E-294A361E2227}" type="presParOf" srcId="{15090C12-2A3A-344B-AA57-492DEEC54954}" destId="{27DC3BC4-CA0C-474A-BBA5-DCF1F164A4AE}" srcOrd="1" destOrd="0" presId="urn:microsoft.com/office/officeart/2005/8/layout/cycle4"/>
    <dgm:cxn modelId="{B72AAEF0-7D0C-43C9-A09C-8AFD516DC968}" type="presParOf" srcId="{F8979557-5E8C-CD43-8428-040F7BEF13D3}" destId="{12302CDB-86E5-9546-8C94-C434BC25430F}" srcOrd="2" destOrd="0" presId="urn:microsoft.com/office/officeart/2005/8/layout/cycle4"/>
    <dgm:cxn modelId="{4EEA80C3-58E9-4A9C-A96C-0CAD8F4059CC}" type="presParOf" srcId="{12302CDB-86E5-9546-8C94-C434BC25430F}" destId="{54A7FFC7-1686-4641-A332-6CC69AF0FB47}" srcOrd="0" destOrd="0" presId="urn:microsoft.com/office/officeart/2005/8/layout/cycle4"/>
    <dgm:cxn modelId="{EDA9F601-E465-4412-843B-E05AE91D803E}" type="presParOf" srcId="{12302CDB-86E5-9546-8C94-C434BC25430F}" destId="{8AA60D03-5447-534E-886D-0A7FF0AFBE72}" srcOrd="1" destOrd="0" presId="urn:microsoft.com/office/officeart/2005/8/layout/cycle4"/>
    <dgm:cxn modelId="{EA963CB6-D355-497E-89A2-40FA1C43002B}" type="presParOf" srcId="{F8979557-5E8C-CD43-8428-040F7BEF13D3}" destId="{526897CB-9D50-D143-8406-D29A3A05B209}" srcOrd="3" destOrd="0" presId="urn:microsoft.com/office/officeart/2005/8/layout/cycle4"/>
    <dgm:cxn modelId="{21C27B4C-69D2-4305-A87E-2C1CE8896D3D}" type="presParOf" srcId="{9B6C9603-43DC-3549-AB54-362019D3EF75}" destId="{420C11CE-7A27-CC48-B45F-E7673E58A9F9}" srcOrd="1" destOrd="0" presId="urn:microsoft.com/office/officeart/2005/8/layout/cycle4"/>
    <dgm:cxn modelId="{45FA963B-3F16-4074-B21D-F1C4D447B195}" type="presParOf" srcId="{420C11CE-7A27-CC48-B45F-E7673E58A9F9}" destId="{5BF82078-0B5F-9540-B6A9-2C450AD82B33}" srcOrd="0" destOrd="0" presId="urn:microsoft.com/office/officeart/2005/8/layout/cycle4"/>
    <dgm:cxn modelId="{40772BE0-E2D7-4D29-9635-D3A5A7D7A69E}" type="presParOf" srcId="{420C11CE-7A27-CC48-B45F-E7673E58A9F9}" destId="{4E66FBFD-BE0D-3C4D-B302-E437BF3097B8}" srcOrd="1" destOrd="0" presId="urn:microsoft.com/office/officeart/2005/8/layout/cycle4"/>
    <dgm:cxn modelId="{E3FB061A-EE08-4585-93D2-17FF71CE2C7D}" type="presParOf" srcId="{420C11CE-7A27-CC48-B45F-E7673E58A9F9}" destId="{7C49FCFA-BDBD-C548-BDB8-0B98EE54389D}" srcOrd="2" destOrd="0" presId="urn:microsoft.com/office/officeart/2005/8/layout/cycle4"/>
    <dgm:cxn modelId="{4E84C144-EB98-4EA7-8753-BF6F4DC5668B}" type="presParOf" srcId="{420C11CE-7A27-CC48-B45F-E7673E58A9F9}" destId="{B1AA901A-1A69-EF44-810E-8085D27DBAA7}" srcOrd="3" destOrd="0" presId="urn:microsoft.com/office/officeart/2005/8/layout/cycle4"/>
    <dgm:cxn modelId="{B9F7677D-2704-49F2-ABF3-949496675030}" type="presParOf" srcId="{420C11CE-7A27-CC48-B45F-E7673E58A9F9}" destId="{4909352E-2042-744A-8627-1DE9F93AB387}" srcOrd="4" destOrd="0" presId="urn:microsoft.com/office/officeart/2005/8/layout/cycle4"/>
    <dgm:cxn modelId="{B3E28794-040D-465A-B3F4-01059193F9C9}" type="presParOf" srcId="{9B6C9603-43DC-3549-AB54-362019D3EF75}" destId="{FBF7901D-06D1-E641-9F79-878F2C885FED}" srcOrd="2" destOrd="0" presId="urn:microsoft.com/office/officeart/2005/8/layout/cycle4"/>
    <dgm:cxn modelId="{502A36EC-DA88-4646-BD3E-1BCA1171BA33}" type="presParOf" srcId="{9B6C9603-43DC-3549-AB54-362019D3EF75}" destId="{4B99108F-AD89-A141-8F95-8BB8E0BF126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7FFC7-1686-4641-A332-6CC69AF0FB47}">
      <dsp:nvSpPr>
        <dsp:cNvPr id="0" name=""/>
        <dsp:cNvSpPr/>
      </dsp:nvSpPr>
      <dsp:spPr>
        <a:xfrm>
          <a:off x="5967298" y="2557119"/>
          <a:ext cx="3109958" cy="1497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68275" lvl="1" indent="-168275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kern="1200" dirty="0" smtClean="0"/>
            <a:t>Analytical Thinking</a:t>
          </a:r>
          <a:br>
            <a:rPr lang="en-US" sz="1600" kern="1200" dirty="0" smtClean="0"/>
          </a:br>
          <a:r>
            <a:rPr lang="en-US" sz="800" kern="1200" dirty="0" smtClean="0"/>
            <a:t> </a:t>
          </a:r>
          <a:endParaRPr lang="en-US" sz="1600" kern="1200" dirty="0"/>
        </a:p>
        <a:p>
          <a:pPr marL="168275" lvl="1" indent="-168275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kern="1200" dirty="0" smtClean="0"/>
            <a:t>Conceptual Thinking</a:t>
          </a:r>
          <a:endParaRPr lang="en-US" sz="1600" kern="1200" dirty="0"/>
        </a:p>
      </dsp:txBody>
      <dsp:txXfrm>
        <a:off x="6933176" y="2964321"/>
        <a:ext cx="2111190" cy="1057153"/>
      </dsp:txXfrm>
    </dsp:sp>
    <dsp:sp modelId="{F81F5FA6-39BA-FC48-8587-90E18799D561}">
      <dsp:nvSpPr>
        <dsp:cNvPr id="0" name=""/>
        <dsp:cNvSpPr/>
      </dsp:nvSpPr>
      <dsp:spPr>
        <a:xfrm>
          <a:off x="6014400" y="-79221"/>
          <a:ext cx="3212484" cy="22064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/>
            <a:t>Impact and Influence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/>
            <a:t>Team Leadership /</a:t>
          </a:r>
          <a:br>
            <a:rPr lang="en-US" sz="1600" kern="1200" dirty="0" smtClean="0"/>
          </a:br>
          <a:r>
            <a:rPr lang="en-US" sz="1600" kern="1200" dirty="0" smtClean="0"/>
            <a:t>Engaging the Team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/>
            <a:t>Developing Others</a:t>
          </a:r>
          <a:endParaRPr lang="en-US" sz="1600" kern="1200" dirty="0"/>
        </a:p>
      </dsp:txBody>
      <dsp:txXfrm>
        <a:off x="7026613" y="-30753"/>
        <a:ext cx="2151803" cy="1557885"/>
      </dsp:txXfrm>
    </dsp:sp>
    <dsp:sp modelId="{D14589A6-406C-2840-BC6A-76E85B243014}">
      <dsp:nvSpPr>
        <dsp:cNvPr id="0" name=""/>
        <dsp:cNvSpPr/>
      </dsp:nvSpPr>
      <dsp:spPr>
        <a:xfrm>
          <a:off x="477706" y="-176153"/>
          <a:ext cx="3633340" cy="2466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en-US" sz="1600" kern="1200" dirty="0" smtClean="0"/>
            <a:t>Achievement /</a:t>
          </a:r>
          <a:br>
            <a:rPr lang="en-US" sz="1600" kern="1200" dirty="0" smtClean="0"/>
          </a:br>
          <a:r>
            <a:rPr lang="en-US" sz="1600" kern="1200" dirty="0" smtClean="0"/>
            <a:t>Focus on Sustainable Results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en-US" sz="1600" kern="1200" dirty="0" smtClean="0"/>
            <a:t>Monitoring &amp; Directiveness /</a:t>
          </a:r>
          <a:br>
            <a:rPr lang="en-US" sz="1600" kern="1200" dirty="0" smtClean="0"/>
          </a:br>
          <a:r>
            <a:rPr lang="en-US" sz="1600" kern="1200" dirty="0" smtClean="0"/>
            <a:t>Holding People Accountable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en-US" sz="1600" kern="1200" dirty="0" smtClean="0"/>
            <a:t>Initiative &amp; Persistence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en-US" sz="1600" kern="1200" dirty="0" smtClean="0"/>
            <a:t>Planning Ahead</a:t>
          </a:r>
          <a:endParaRPr lang="en-US" sz="1600" kern="1200" dirty="0"/>
        </a:p>
      </dsp:txBody>
      <dsp:txXfrm>
        <a:off x="531876" y="-121983"/>
        <a:ext cx="2434998" cy="1741174"/>
      </dsp:txXfrm>
    </dsp:sp>
    <dsp:sp modelId="{5BF82078-0B5F-9540-B6A9-2C450AD82B33}">
      <dsp:nvSpPr>
        <dsp:cNvPr id="0" name=""/>
        <dsp:cNvSpPr/>
      </dsp:nvSpPr>
      <dsp:spPr>
        <a:xfrm>
          <a:off x="2892992" y="356472"/>
          <a:ext cx="1788026" cy="178802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Driving for Results</a:t>
          </a:r>
          <a:endParaRPr lang="en-US" sz="1400" kern="1200" dirty="0"/>
        </a:p>
      </dsp:txBody>
      <dsp:txXfrm>
        <a:off x="3416693" y="880173"/>
        <a:ext cx="1264325" cy="1264325"/>
      </dsp:txXfrm>
    </dsp:sp>
    <dsp:sp modelId="{4E66FBFD-BE0D-3C4D-B302-E437BF3097B8}">
      <dsp:nvSpPr>
        <dsp:cNvPr id="0" name=""/>
        <dsp:cNvSpPr/>
      </dsp:nvSpPr>
      <dsp:spPr>
        <a:xfrm rot="5400000">
          <a:off x="4763605" y="356472"/>
          <a:ext cx="1788026" cy="178802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Influencing for Results</a:t>
          </a:r>
          <a:endParaRPr lang="en-US" sz="1400" kern="1200" dirty="0"/>
        </a:p>
      </dsp:txBody>
      <dsp:txXfrm rot="-5400000">
        <a:off x="4763605" y="880173"/>
        <a:ext cx="1264325" cy="1264325"/>
      </dsp:txXfrm>
    </dsp:sp>
    <dsp:sp modelId="{7C49FCFA-BDBD-C548-BDB8-0B98EE54389D}">
      <dsp:nvSpPr>
        <dsp:cNvPr id="0" name=""/>
        <dsp:cNvSpPr/>
      </dsp:nvSpPr>
      <dsp:spPr>
        <a:xfrm rot="10800000">
          <a:off x="4775764" y="2214927"/>
          <a:ext cx="1788026" cy="178802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Problem Solving</a:t>
          </a:r>
          <a:endParaRPr lang="en-US" sz="1400" kern="1200" dirty="0"/>
        </a:p>
      </dsp:txBody>
      <dsp:txXfrm rot="10800000">
        <a:off x="4775764" y="2214927"/>
        <a:ext cx="1264325" cy="1264325"/>
      </dsp:txXfrm>
    </dsp:sp>
    <dsp:sp modelId="{B1AA901A-1A69-EF44-810E-8085D27DBAA7}">
      <dsp:nvSpPr>
        <dsp:cNvPr id="0" name=""/>
        <dsp:cNvSpPr/>
      </dsp:nvSpPr>
      <dsp:spPr>
        <a:xfrm rot="16200000">
          <a:off x="2892992" y="2227085"/>
          <a:ext cx="1788026" cy="178802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Personal Effectiveness</a:t>
          </a:r>
          <a:endParaRPr lang="en-US" sz="1400" kern="1200" dirty="0"/>
        </a:p>
      </dsp:txBody>
      <dsp:txXfrm rot="5400000">
        <a:off x="3416693" y="2227085"/>
        <a:ext cx="1264325" cy="1264325"/>
      </dsp:txXfrm>
    </dsp:sp>
    <dsp:sp modelId="{FBF7901D-06D1-E641-9F79-878F2C885FED}">
      <dsp:nvSpPr>
        <dsp:cNvPr id="0" name=""/>
        <dsp:cNvSpPr/>
      </dsp:nvSpPr>
      <dsp:spPr>
        <a:xfrm>
          <a:off x="4413640" y="1814146"/>
          <a:ext cx="617343" cy="536820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B99108F-AD89-A141-8F95-8BB8E0BF1268}">
      <dsp:nvSpPr>
        <dsp:cNvPr id="0" name=""/>
        <dsp:cNvSpPr/>
      </dsp:nvSpPr>
      <dsp:spPr>
        <a:xfrm rot="10800000">
          <a:off x="4413640" y="2020616"/>
          <a:ext cx="617343" cy="536820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005448" cy="32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8754" y="2"/>
            <a:ext cx="3005448" cy="32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962616"/>
            <a:ext cx="3005448" cy="27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8754" y="8962616"/>
            <a:ext cx="3005448" cy="27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BCAE3DC-170E-4613-A0CC-4BE6EC59C3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6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05448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754" y="0"/>
            <a:ext cx="3005448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8038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4876" y="4386262"/>
            <a:ext cx="5084452" cy="415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770944"/>
            <a:ext cx="3005448" cy="46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754" y="8770944"/>
            <a:ext cx="3005448" cy="46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BA2C2E2-0E08-480B-A22D-C2F2EBF6A2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49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14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296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0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820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ITC Franklin Gothic Std Bk Cd"/>
              <a:ea typeface="ＭＳ Ｐゴシック" pitchFamily="-48" charset="-128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76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663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06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258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50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85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55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40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10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736" indent="-173736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28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ITC Franklin Gothic Std Bk Cd"/>
              <a:ea typeface="ＭＳ Ｐゴシック" pitchFamily="-48" charset="-128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68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99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51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455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736" indent="-173736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667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baseline="0" dirty="0" smtClean="0"/>
              <a:t>Four minutes in triads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888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155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574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6107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125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rubric descriptions of competencies.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863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073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3371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1370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492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085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766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539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27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17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557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45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31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54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8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998" y="905710"/>
            <a:ext cx="8228413" cy="178510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28340" y="6674938"/>
            <a:ext cx="3583885" cy="1231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3811" y="2930525"/>
            <a:ext cx="8229600" cy="1294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32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lang="en-US" sz="32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</a:lstStyle>
          <a:p>
            <a:pPr lvl="0" algn="l" rtl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3811" y="4375150"/>
            <a:ext cx="8229600" cy="1128183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9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6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389" y="1828800"/>
            <a:ext cx="8224836" cy="4740275"/>
          </a:xfrm>
          <a:prstGeom prst="rect">
            <a:avLst/>
          </a:prstGeom>
        </p:spPr>
        <p:txBody>
          <a:bodyPr/>
          <a:lstStyle>
            <a:lvl1pPr marL="457200" indent="-457200">
              <a:buNone/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buNone/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29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122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 userDrawn="1"/>
          </p:nvSpPr>
          <p:spPr>
            <a:xfrm>
              <a:off x="370703" y="1524000"/>
              <a:ext cx="8773297" cy="163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7388" y="318053"/>
            <a:ext cx="8224837" cy="74597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210962"/>
            <a:ext cx="8224699" cy="5216825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72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5507" y="6324600"/>
            <a:ext cx="8883127" cy="457200"/>
          </a:xfrm>
          <a:prstGeom prst="rect">
            <a:avLst/>
          </a:prstGeom>
          <a:solidFill>
            <a:srgbClr val="4C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Public Impact_Horz_V.1a.jpg"/>
          <p:cNvPicPr>
            <a:picLocks noChangeAspect="1"/>
          </p:cNvPicPr>
          <p:nvPr userDrawn="1"/>
        </p:nvPicPr>
        <p:blipFill>
          <a:blip r:embed="rId2" cstate="print"/>
          <a:srcRect b="88662"/>
          <a:stretch>
            <a:fillRect/>
          </a:stretch>
        </p:blipFill>
        <p:spPr>
          <a:xfrm>
            <a:off x="106680" y="76200"/>
            <a:ext cx="8961120" cy="762000"/>
          </a:xfrm>
          <a:prstGeom prst="rect">
            <a:avLst/>
          </a:prstGeom>
        </p:spPr>
      </p:pic>
      <p:pic>
        <p:nvPicPr>
          <p:cNvPr id="8" name="Picture 7" descr="Public Impact_Horz_V.1a.jpg"/>
          <p:cNvPicPr>
            <a:picLocks noChangeAspect="1"/>
          </p:cNvPicPr>
          <p:nvPr userDrawn="1"/>
        </p:nvPicPr>
        <p:blipFill>
          <a:blip r:embed="rId2" cstate="print"/>
          <a:srcRect t="10204" b="86395"/>
          <a:stretch>
            <a:fillRect/>
          </a:stretch>
        </p:blipFill>
        <p:spPr>
          <a:xfrm>
            <a:off x="106680" y="1219200"/>
            <a:ext cx="8961120" cy="22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346644-CC54-4DC0-8D8B-F5E775CE9F30}" type="datetime1">
              <a:rPr lang="en-US" smtClean="0"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www.publicimpact.com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B7C5AA-47CF-4790-ADB7-B234D9385E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61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13C2-D0D2-4374-8C01-B1EE37FFD6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6800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7388" y="164758"/>
            <a:ext cx="8224837" cy="3435178"/>
          </a:xfrm>
        </p:spPr>
        <p:txBody>
          <a:bodyPr lIns="0" anchor="b" anchorCtr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91978" y="3799458"/>
            <a:ext cx="823783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568325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itchFamily="34" charset="0"/>
              </a:rPr>
              <a:t>https://www.facebook.com/xxxxx</a:t>
            </a:r>
          </a:p>
          <a:p>
            <a:pPr marL="568325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itchFamily="34" charset="0"/>
              </a:rPr>
              <a:t>https://twitter.com/xxxxx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pic>
        <p:nvPicPr>
          <p:cNvPr id="6" name="Picture 5" descr="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8" y="4115999"/>
            <a:ext cx="380268" cy="38026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twitter-bird-light-bg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8" y="4621151"/>
            <a:ext cx="474134" cy="38534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5937504"/>
            <a:ext cx="9144000" cy="920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51" y="6136274"/>
            <a:ext cx="2008559" cy="5089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050" y="6141194"/>
            <a:ext cx="1581989" cy="503991"/>
          </a:xfrm>
          <a:prstGeom prst="rect">
            <a:avLst/>
          </a:prstGeom>
        </p:spPr>
      </p:pic>
      <p:pic>
        <p:nvPicPr>
          <p:cNvPr id="14" name="Picture 2" descr="C:\Users\ssargen\Documents\My Box Files\CST\Logos\CC-Turnaround Final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8523" y="6092176"/>
            <a:ext cx="1468545" cy="53229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54" y="6176985"/>
            <a:ext cx="2478931" cy="44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38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No-FB-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7388" y="164758"/>
            <a:ext cx="8224837" cy="3435178"/>
          </a:xfrm>
        </p:spPr>
        <p:txBody>
          <a:bodyPr lIns="0" anchor="b" anchorCtr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71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TL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7388" y="164758"/>
            <a:ext cx="8224837" cy="3435178"/>
          </a:xfrm>
        </p:spPr>
        <p:txBody>
          <a:bodyPr lIns="0" anchor="b" anchorCtr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91978" y="3799458"/>
            <a:ext cx="82378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8325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itchFamily="34" charset="0"/>
              </a:rPr>
              <a:t>www.facebook.com/gtlcenter</a:t>
            </a:r>
          </a:p>
          <a:p>
            <a:pPr marL="568325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itchFamily="34" charset="0"/>
              </a:rPr>
              <a:t>www.twitter.com/gtlcenter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B76A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Advancing state efforts to grow, respect, and retain great teachers and leaders for all students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4B76A0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pic>
        <p:nvPicPr>
          <p:cNvPr id="6" name="Picture 5" descr="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8" y="3852383"/>
            <a:ext cx="380268" cy="38026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twitter-bird-light-bg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8" y="4357535"/>
            <a:ext cx="474134" cy="38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29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998" y="905710"/>
            <a:ext cx="8228413" cy="178510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28340" y="6674938"/>
            <a:ext cx="3583885" cy="123111"/>
          </a:xfrm>
        </p:spPr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3811" y="2930525"/>
            <a:ext cx="8229600" cy="1294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32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lang="en-US" sz="32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</a:lstStyle>
          <a:p>
            <a:pPr lvl="0" algn="l" rtl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3811" y="4375150"/>
            <a:ext cx="8229600" cy="1128183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97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6170517" y="0"/>
            <a:ext cx="2973483" cy="2821214"/>
            <a:chOff x="6270928" y="0"/>
            <a:chExt cx="2973483" cy="2821214"/>
          </a:xfrm>
        </p:grpSpPr>
        <p:sp>
          <p:nvSpPr>
            <p:cNvPr id="5" name="Rectangle 4"/>
            <p:cNvSpPr/>
            <p:nvPr userDrawn="1"/>
          </p:nvSpPr>
          <p:spPr>
            <a:xfrm rot="10800000">
              <a:off x="6270928" y="1"/>
              <a:ext cx="2973483" cy="576016"/>
            </a:xfrm>
            <a:prstGeom prst="rect">
              <a:avLst/>
            </a:prstGeom>
            <a:gradFill>
              <a:gsLst>
                <a:gs pos="0">
                  <a:srgbClr val="4C8C2B"/>
                </a:gs>
                <a:gs pos="100000">
                  <a:srgbClr val="4C8C2B">
                    <a:alpha val="0"/>
                  </a:srgb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 rot="10800000">
              <a:off x="7556499" y="574149"/>
              <a:ext cx="1687911" cy="576016"/>
            </a:xfrm>
            <a:prstGeom prst="rect">
              <a:avLst/>
            </a:prstGeom>
            <a:gradFill>
              <a:gsLst>
                <a:gs pos="0">
                  <a:srgbClr val="009CDE">
                    <a:alpha val="0"/>
                  </a:srgbClr>
                </a:gs>
                <a:gs pos="100000">
                  <a:srgbClr val="009CD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 rot="5400000">
              <a:off x="7538945" y="1122600"/>
              <a:ext cx="2821213" cy="576016"/>
            </a:xfrm>
            <a:prstGeom prst="rect">
              <a:avLst/>
            </a:prstGeom>
            <a:gradFill>
              <a:gsLst>
                <a:gs pos="0">
                  <a:srgbClr val="642F6C">
                    <a:alpha val="0"/>
                  </a:srgbClr>
                </a:gs>
                <a:gs pos="100000">
                  <a:srgbClr val="642F6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 rot="16200000">
              <a:off x="7347892" y="740944"/>
              <a:ext cx="2057903" cy="576016"/>
            </a:xfrm>
            <a:prstGeom prst="rect">
              <a:avLst/>
            </a:prstGeom>
            <a:gradFill>
              <a:gsLst>
                <a:gs pos="0">
                  <a:srgbClr val="D57800">
                    <a:alpha val="0"/>
                  </a:srgbClr>
                </a:gs>
                <a:gs pos="100000">
                  <a:srgbClr val="D5780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11" y="2126297"/>
            <a:ext cx="7877321" cy="14773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2013 American Institutes for Research. All rights reserved.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3811" y="3826933"/>
            <a:ext cx="8224837" cy="15989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 marL="0" indent="0">
              <a:defRPr sz="1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51" y="6136274"/>
            <a:ext cx="2008559" cy="5089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050" y="6141194"/>
            <a:ext cx="1581989" cy="503991"/>
          </a:xfrm>
          <a:prstGeom prst="rect">
            <a:avLst/>
          </a:prstGeom>
        </p:spPr>
      </p:pic>
      <p:pic>
        <p:nvPicPr>
          <p:cNvPr id="21" name="Picture 2" descr="C:\Users\ssargen\Documents\My Box Files\CST\Logos\CC-Turnaround Fina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8523" y="6092176"/>
            <a:ext cx="1468545" cy="532295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54" y="6176985"/>
            <a:ext cx="2478931" cy="44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88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831975"/>
            <a:ext cx="8224837" cy="3956576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 marL="230188" indent="-230188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465138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6858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9128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2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2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 </a:t>
            </a:r>
          </a:p>
          <a:p>
            <a:pPr lvl="4"/>
            <a:r>
              <a:rPr lang="en-US" dirty="0" smtClean="0"/>
              <a:t> </a:t>
            </a:r>
          </a:p>
          <a:p>
            <a:pPr lvl="5"/>
            <a:r>
              <a:rPr lang="en-US" dirty="0" smtClean="0"/>
              <a:t> </a:t>
            </a:r>
          </a:p>
          <a:p>
            <a:pPr lvl="6"/>
            <a:r>
              <a:rPr lang="en-US" dirty="0" smtClean="0"/>
              <a:t> </a:t>
            </a:r>
          </a:p>
          <a:p>
            <a:pPr lvl="7"/>
            <a:r>
              <a:rPr lang="en-US" dirty="0" smtClean="0"/>
              <a:t> </a:t>
            </a:r>
          </a:p>
          <a:p>
            <a:pPr lvl="8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831975"/>
            <a:ext cx="8224837" cy="3956576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 marL="230188" indent="-230188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465138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6858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9128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2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2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 </a:t>
            </a:r>
          </a:p>
          <a:p>
            <a:pPr lvl="4"/>
            <a:r>
              <a:rPr lang="en-US" dirty="0" smtClean="0"/>
              <a:t> </a:t>
            </a:r>
          </a:p>
          <a:p>
            <a:pPr lvl="5"/>
            <a:r>
              <a:rPr lang="en-US" dirty="0" smtClean="0"/>
              <a:t> </a:t>
            </a:r>
          </a:p>
          <a:p>
            <a:pPr lvl="6"/>
            <a:r>
              <a:rPr lang="en-US" dirty="0" smtClean="0"/>
              <a:t> </a:t>
            </a:r>
          </a:p>
          <a:p>
            <a:pPr lvl="7"/>
            <a:r>
              <a:rPr lang="en-US" dirty="0" smtClean="0"/>
              <a:t> </a:t>
            </a:r>
          </a:p>
          <a:p>
            <a:pPr lvl="8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>
                <a:solidFill>
                  <a:srgbClr val="000000"/>
                </a:solidFill>
              </a:rPr>
              <a:pPr algn="r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85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31975"/>
            <a:ext cx="8224699" cy="407584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>
                <a:solidFill>
                  <a:srgbClr val="000000"/>
                </a:solidFill>
              </a:rPr>
              <a:pPr algn="r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8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>
                <a:solidFill>
                  <a:srgbClr val="000000"/>
                </a:solidFill>
              </a:rPr>
              <a:pPr algn="r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49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7389" y="1104901"/>
            <a:ext cx="7351711" cy="36449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0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31975"/>
            <a:ext cx="8224699" cy="407584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7389" y="1104901"/>
            <a:ext cx="7351711" cy="36449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368" y="6597933"/>
            <a:ext cx="157094" cy="153888"/>
          </a:xfrm>
        </p:spPr>
        <p:txBody>
          <a:bodyPr wrap="none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1A8B8B9-B651-4439-A868-E8F04EF814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1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828800"/>
            <a:ext cx="8224837" cy="4740275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 marL="230188" indent="-230188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465138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6858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9128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2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2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 </a:t>
            </a:r>
          </a:p>
          <a:p>
            <a:pPr lvl="4"/>
            <a:r>
              <a:rPr lang="en-US" dirty="0" smtClean="0"/>
              <a:t> </a:t>
            </a:r>
          </a:p>
          <a:p>
            <a:pPr lvl="5"/>
            <a:r>
              <a:rPr lang="en-US" dirty="0" smtClean="0"/>
              <a:t> </a:t>
            </a:r>
          </a:p>
          <a:p>
            <a:pPr lvl="6"/>
            <a:r>
              <a:rPr lang="en-US" dirty="0" smtClean="0"/>
              <a:t> </a:t>
            </a:r>
          </a:p>
          <a:p>
            <a:pPr lvl="7"/>
            <a:r>
              <a:rPr lang="en-US" dirty="0" smtClean="0"/>
              <a:t> </a:t>
            </a:r>
          </a:p>
          <a:p>
            <a:pPr lvl="8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46893" y="6594575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5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28800"/>
            <a:ext cx="8224699" cy="474027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8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28800"/>
            <a:ext cx="3972629" cy="474027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 bwMode="gray">
          <a:xfrm>
            <a:off x="4939596" y="1828800"/>
            <a:ext cx="3972629" cy="474027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7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5328340" y="6567844"/>
            <a:ext cx="35838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97970"/>
            <a:ext cx="8229600" cy="1799695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7334" y="2599267"/>
            <a:ext cx="8229600" cy="28956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3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74" r:id="rId2"/>
    <p:sldLayoutId id="2147484375" r:id="rId3"/>
    <p:sldLayoutId id="2147484376" r:id="rId4"/>
    <p:sldLayoutId id="2147484377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3200" kern="1200">
          <a:solidFill>
            <a:schemeClr val="bg1">
              <a:lumMod val="75000"/>
            </a:schemeClr>
          </a:solidFill>
          <a:latin typeface="+mn-lt"/>
          <a:ea typeface="+mn-ea"/>
          <a:cs typeface="Arial" pitchFamily="34" charset="0"/>
        </a:defRPr>
      </a:lvl1pPr>
      <a:lvl2pPr marL="457200" indent="-457200" algn="l" rtl="0" eaLnBrk="1" fontAlgn="base" hangingPunct="1">
        <a:spcBef>
          <a:spcPct val="20000"/>
        </a:spcBef>
        <a:spcAft>
          <a:spcPct val="0"/>
        </a:spcAft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914400" indent="-9144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rtl="0" eaLnBrk="1" fontAlgn="base" hangingPunct="1">
        <a:spcBef>
          <a:spcPct val="20000"/>
        </a:spcBef>
        <a:spcAft>
          <a:spcPct val="0"/>
        </a:spcAft>
        <a:tabLst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3709988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4529139"/>
            <a:ext cx="8229600" cy="1389062"/>
          </a:xfrm>
          <a:prstGeom prst="rect">
            <a:avLst/>
          </a:prstGeom>
        </p:spPr>
        <p:txBody>
          <a:bodyPr lIns="0" rIns="0"/>
          <a:lstStyle/>
          <a:p>
            <a:pPr marL="0" lvl="0" indent="0" eaLnBrk="0" fontAlgn="base" hangingPunct="0"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5130" y="6614410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A8B8B9-B651-4439-A868-E8F04EF814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9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dirty="0" smtClean="0">
          <a:solidFill>
            <a:schemeClr val="bg1"/>
          </a:solidFill>
          <a:latin typeface="+mj-lt"/>
          <a:ea typeface="ＭＳ Ｐゴシック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en-US" sz="3200" kern="1200" smtClean="0">
          <a:solidFill>
            <a:schemeClr val="bg1">
              <a:lumMod val="75000"/>
            </a:schemeClr>
          </a:solidFill>
          <a:latin typeface="+mn-lt"/>
          <a:ea typeface="ＭＳ Ｐゴシック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800" kern="1200" dirty="0" smtClean="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318053"/>
            <a:ext cx="8224837" cy="119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1828800"/>
            <a:ext cx="8224837" cy="472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73220"/>
            <a:ext cx="157094" cy="153888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9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78" r:id="rId7"/>
    <p:sldLayoutId id="214748437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800" kern="1200" dirty="0">
          <a:solidFill>
            <a:schemeClr val="bg1">
              <a:lumMod val="65000"/>
            </a:schemeClr>
          </a:solidFill>
          <a:latin typeface="+mj-lt"/>
          <a:ea typeface="ＭＳ Ｐゴシック" charset="0"/>
          <a:cs typeface="Arial Narrow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233363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Wingdings" pitchFamily="2" charset="2"/>
        <a:buChar char="§"/>
        <a:defRPr sz="2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1pPr>
      <a:lvl2pPr marL="463550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2pPr>
      <a:lvl3pPr marL="687388" indent="-228600" algn="l" defTabSz="914400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Franklin Gothic Book" pitchFamily="34" charset="0"/>
        <a:buChar char="–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SzPct val="75000"/>
        <a:buFont typeface="Courier New" pitchFamily="49" charset="0"/>
        <a:buChar char="o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»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 bwMode="gray">
          <a:xfrm>
            <a:off x="687387" y="1524000"/>
            <a:ext cx="8224837" cy="400215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88092"/>
            <a:ext cx="157094" cy="153888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>
            <a:lvl1pPr>
              <a:defRPr lang="en-US" sz="1000" smtClean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1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1pPr>
      <a:lvl2pPr marL="4572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2pPr>
      <a:lvl3pPr marL="9144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3pPr>
      <a:lvl4pPr marL="13716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4pPr>
      <a:lvl5pPr marL="1828800" indent="0" algn="l" rtl="0" eaLnBrk="0" fontAlgn="base" hangingPunct="0">
        <a:spcBef>
          <a:spcPts val="0"/>
        </a:spcBef>
        <a:spcAft>
          <a:spcPts val="0"/>
        </a:spcAft>
        <a:buClr>
          <a:srgbClr val="78A22F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5328340" y="6567844"/>
            <a:ext cx="35838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97970"/>
            <a:ext cx="8229600" cy="1799695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7334" y="2599267"/>
            <a:ext cx="8229600" cy="28956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" y="6148387"/>
            <a:ext cx="3190875" cy="54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6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3200" kern="1200">
          <a:solidFill>
            <a:schemeClr val="bg1">
              <a:lumMod val="75000"/>
            </a:schemeClr>
          </a:solidFill>
          <a:latin typeface="+mn-lt"/>
          <a:ea typeface="+mn-ea"/>
          <a:cs typeface="Arial" pitchFamily="34" charset="0"/>
        </a:defRPr>
      </a:lvl1pPr>
      <a:lvl2pPr marL="457200" indent="-457200" algn="l" rtl="0" eaLnBrk="1" fontAlgn="base" hangingPunct="1">
        <a:spcBef>
          <a:spcPct val="20000"/>
        </a:spcBef>
        <a:spcAft>
          <a:spcPct val="0"/>
        </a:spcAft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914400" indent="-9144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rtl="0" eaLnBrk="1" fontAlgn="base" hangingPunct="1">
        <a:spcBef>
          <a:spcPct val="20000"/>
        </a:spcBef>
        <a:spcAft>
          <a:spcPct val="0"/>
        </a:spcAft>
        <a:tabLst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tlcenter.org/talent_development_framework" TargetMode="External"/><Relationship Id="rId7" Type="http://schemas.openxmlformats.org/officeDocument/2006/relationships/hyperlink" Target="http://www.darden.virginia.edu/uploadedFiles/Darden_Web/Content/Faculty_Research/Research_Centers_and_Initiatives/Darden_Curry_PLE/School_Turnaround/importing-leaders-for-school-turnarounds.PDF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publicimpact.com/lacking-leaders/" TargetMode="External"/><Relationship Id="rId5" Type="http://schemas.openxmlformats.org/officeDocument/2006/relationships/hyperlink" Target="http://www.air.org/resource/hiring-quality-school-leaders-challenges-and-emerging-practices" TargetMode="External"/><Relationship Id="rId4" Type="http://schemas.openxmlformats.org/officeDocument/2006/relationships/hyperlink" Target="http://www.anewapproach.org/docs/a_new_approach.pd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impact.com/publications/Turnaround_Leader_Selection_Toolkit.pdf" TargetMode="External"/><Relationship Id="rId7" Type="http://schemas.openxmlformats.org/officeDocument/2006/relationships/hyperlink" Target="http://www.broadeducation.org/asset/1128-tntpimprovedprincipalhiring.pdf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darden.virginia.edu/uploadedFiles/Darden_Web/Content/Faculty_Research/Research_Centers_and_Initiatives/Darden_Curry_PLE/School_Turnaround/using-competencies-to-improve-school-turnaround.pdf" TargetMode="External"/><Relationship Id="rId5" Type="http://schemas.openxmlformats.org/officeDocument/2006/relationships/hyperlink" Target="http://opportunityculture.org/selection-toolkit/" TargetMode="External"/><Relationship Id="rId4" Type="http://schemas.openxmlformats.org/officeDocument/2006/relationships/hyperlink" Target="http://opportunityculture.org/wp-content/uploads/2015/04/Recruitment_Toolkit-Public_Impact.pd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tlcenter.org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darden.virginia.edu/darden-curry-ple/" TargetMode="External"/><Relationship Id="rId5" Type="http://schemas.openxmlformats.org/officeDocument/2006/relationships/hyperlink" Target="http://publicimpact.com/" TargetMode="External"/><Relationship Id="rId4" Type="http://schemas.openxmlformats.org/officeDocument/2006/relationships/hyperlink" Target="http://centeronschoolturnaround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3811" y="1354667"/>
            <a:ext cx="7877321" cy="2248958"/>
          </a:xfrm>
        </p:spPr>
        <p:txBody>
          <a:bodyPr>
            <a:normAutofit fontScale="90000"/>
          </a:bodyPr>
          <a:lstStyle/>
          <a:p>
            <a:r>
              <a:rPr lang="en-US" spc="-20" dirty="0"/>
              <a:t>R</a:t>
            </a:r>
            <a:r>
              <a:rPr lang="en-US" sz="5000" spc="-20" dirty="0" smtClean="0"/>
              <a:t>ecruit, Select, and Support: </a:t>
            </a:r>
            <a:r>
              <a:rPr lang="en-US" sz="5000" dirty="0" smtClean="0"/>
              <a:t>Turnaround Leader Competencies</a:t>
            </a:r>
            <a:endParaRPr lang="en-US" sz="5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Copyright © 20XX American Institutes for Research.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83811" y="3752221"/>
            <a:ext cx="8224837" cy="1598900"/>
          </a:xfrm>
        </p:spPr>
        <p:txBody>
          <a:bodyPr/>
          <a:lstStyle/>
          <a:p>
            <a:r>
              <a:rPr lang="en-US" dirty="0" smtClean="0"/>
              <a:t>Part 2: Recruiting and Selecting </a:t>
            </a:r>
            <a:br>
              <a:rPr lang="en-US" dirty="0" smtClean="0"/>
            </a:br>
            <a:r>
              <a:rPr lang="en-US" dirty="0" smtClean="0"/>
              <a:t>Turnaround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3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Up: Metaphorical Thinking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Turnaround leaders are like ______________________</a:t>
            </a:r>
          </a:p>
          <a:p>
            <a:pPr marL="0" indent="0">
              <a:buNone/>
            </a:pPr>
            <a:r>
              <a:rPr lang="en-US" dirty="0" smtClean="0"/>
              <a:t>because _________________________.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85" y="2949125"/>
            <a:ext cx="2268773" cy="15278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86" y="4564250"/>
            <a:ext cx="2306453" cy="15388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87" y="2949126"/>
            <a:ext cx="2297558" cy="15278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1" b="29955"/>
          <a:stretch/>
        </p:blipFill>
        <p:spPr>
          <a:xfrm>
            <a:off x="2240287" y="4572003"/>
            <a:ext cx="2267777" cy="15310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64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3032879"/>
            <a:ext cx="8229600" cy="1446550"/>
          </a:xfrm>
        </p:spPr>
        <p:txBody>
          <a:bodyPr/>
          <a:lstStyle/>
          <a:p>
            <a:r>
              <a:rPr lang="en-US" dirty="0" smtClean="0"/>
              <a:t>Competency-Based </a:t>
            </a:r>
            <a:br>
              <a:rPr lang="en-US" dirty="0" smtClean="0"/>
            </a:br>
            <a:r>
              <a:rPr lang="en-US" dirty="0" smtClean="0"/>
              <a:t>Talent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41692" y="6507316"/>
            <a:ext cx="70532" cy="153888"/>
          </a:xfrm>
        </p:spPr>
        <p:txBody>
          <a:bodyPr/>
          <a:lstStyle/>
          <a:p>
            <a:fld id="{A1A8B8B9-B651-4439-A868-E8F04EF81465}" type="slidenum">
              <a:rPr lang="en-US" smtClean="0">
                <a:solidFill>
                  <a:srgbClr val="326295">
                    <a:lumMod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32629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3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Talent Development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12</a:t>
            </a:fld>
            <a:endParaRPr lang="en-US" dirty="0"/>
          </a:p>
        </p:txBody>
      </p:sp>
      <p:pic>
        <p:nvPicPr>
          <p:cNvPr id="1026" name="Picture 2" descr="C:\Users\cmeyer.000\AppData\Local\Microsoft\Windows\Temporary Internet Files\Content.Outlook\GUU4TW3H\14-1630 GTL Talent Framework Gfx-SupplementaryText_d2 m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00" y="1764569"/>
            <a:ext cx="4867656" cy="412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60325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Source: </a:t>
            </a:r>
            <a:r>
              <a:rPr lang="en-US" sz="1200" dirty="0" smtClean="0">
                <a:solidFill>
                  <a:schemeClr val="bg1"/>
                </a:solidFill>
              </a:rPr>
              <a:t>Center on Great Teachers and Leaders (2014)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533" y="6140368"/>
            <a:ext cx="28472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en-US" sz="1000" dirty="0" smtClean="0">
                <a:solidFill>
                  <a:srgbClr val="326295">
                    <a:lumMod val="75000"/>
                  </a:srgbClr>
                </a:solidFill>
              </a:rPr>
              <a:t>(Center on Great Teachers and Leaders, 2014)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995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7388" y="1805651"/>
            <a:ext cx="7799167" cy="447768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“Typical </a:t>
            </a:r>
            <a:r>
              <a:rPr lang="en-US" sz="3600" dirty="0"/>
              <a:t>school district practices </a:t>
            </a:r>
            <a:r>
              <a:rPr lang="en-US" sz="3600" dirty="0" smtClean="0"/>
              <a:t>are </a:t>
            </a:r>
            <a:r>
              <a:rPr lang="en-US" sz="3600" dirty="0"/>
              <a:t>not </a:t>
            </a:r>
            <a:r>
              <a:rPr lang="en-US" sz="3600" dirty="0" smtClean="0"/>
              <a:t>designed to </a:t>
            </a:r>
            <a:r>
              <a:rPr lang="en-US" sz="3600" dirty="0"/>
              <a:t>recruit and select talent </a:t>
            </a:r>
            <a:r>
              <a:rPr lang="en-US" sz="3600" dirty="0" smtClean="0"/>
              <a:t>for </a:t>
            </a:r>
            <a:r>
              <a:rPr lang="en-US" sz="3600" dirty="0"/>
              <a:t>challenging </a:t>
            </a:r>
            <a:r>
              <a:rPr lang="en-US" sz="3600" dirty="0" smtClean="0"/>
              <a:t>schools, including </a:t>
            </a:r>
            <a:r>
              <a:rPr lang="en-US" sz="3600" dirty="0"/>
              <a:t>the bold leaders </a:t>
            </a:r>
            <a:r>
              <a:rPr lang="en-US" sz="3600" dirty="0" smtClean="0"/>
              <a:t>needed </a:t>
            </a:r>
            <a:r>
              <a:rPr lang="en-US" sz="3600" dirty="0"/>
              <a:t>for </a:t>
            </a:r>
            <a:r>
              <a:rPr lang="en-US" sz="3600" dirty="0" smtClean="0"/>
              <a:t>turnaround schools.”</a:t>
            </a:r>
          </a:p>
          <a:p>
            <a:pPr marL="0" indent="0">
              <a:buNone/>
            </a:pPr>
            <a:endParaRPr lang="en-US" sz="1200" i="1" dirty="0" smtClean="0">
              <a:solidFill>
                <a:srgbClr val="326295">
                  <a:lumMod val="75000"/>
                </a:srgbClr>
              </a:solidFill>
            </a:endParaRPr>
          </a:p>
          <a:p>
            <a:pPr marL="0" indent="0">
              <a:buNone/>
            </a:pPr>
            <a:endParaRPr lang="en-US" sz="1200" i="1" dirty="0">
              <a:solidFill>
                <a:srgbClr val="326295">
                  <a:lumMod val="75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Turnaround Leaders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5853" y="6202139"/>
            <a:ext cx="18573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en-US" sz="1000" dirty="0">
                <a:solidFill>
                  <a:srgbClr val="326295">
                    <a:lumMod val="75000"/>
                  </a:srgbClr>
                </a:solidFill>
              </a:rPr>
              <a:t>(Steiner &amp; Hassel, 2011, p</a:t>
            </a:r>
            <a:r>
              <a:rPr lang="en-US" sz="1000" dirty="0" smtClean="0">
                <a:solidFill>
                  <a:srgbClr val="326295">
                    <a:lumMod val="75000"/>
                  </a:srgbClr>
                </a:solidFill>
              </a:rPr>
              <a:t>. 2</a:t>
            </a:r>
            <a:r>
              <a:rPr lang="en-US" sz="1000" dirty="0">
                <a:solidFill>
                  <a:srgbClr val="326295">
                    <a:lumMod val="75000"/>
                  </a:srgbClr>
                </a:solidFill>
              </a:rPr>
              <a:t>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225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Turnaround Leader </a:t>
            </a:r>
            <a:r>
              <a:rPr lang="en-US" dirty="0" smtClean="0"/>
              <a:t>Competencies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67291" y="4290226"/>
            <a:ext cx="2995411" cy="1577753"/>
            <a:chOff x="697374" y="-199920"/>
            <a:chExt cx="2995411" cy="2487650"/>
          </a:xfrm>
        </p:grpSpPr>
        <p:sp>
          <p:nvSpPr>
            <p:cNvPr id="19" name="Rounded Rectangle 18"/>
            <p:cNvSpPr/>
            <p:nvPr/>
          </p:nvSpPr>
          <p:spPr>
            <a:xfrm>
              <a:off x="697374" y="-199920"/>
              <a:ext cx="2995411" cy="248765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0" name="Rounded Rectangle 4"/>
            <p:cNvSpPr/>
            <p:nvPr/>
          </p:nvSpPr>
          <p:spPr>
            <a:xfrm>
              <a:off x="752020" y="-145274"/>
              <a:ext cx="1987495" cy="17564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1" indent="-171450" defTabSz="711200">
                <a:spcAft>
                  <a:spcPts val="300"/>
                </a:spcAft>
                <a:buChar char="••"/>
              </a:pPr>
              <a:r>
                <a:rPr lang="en-US" sz="1600" dirty="0"/>
                <a:t>Self-Confidence / </a:t>
              </a:r>
              <a:r>
                <a:rPr lang="en-US" sz="1600" dirty="0" smtClean="0"/>
                <a:t>Commitment </a:t>
              </a:r>
              <a:r>
                <a:rPr lang="en-US" sz="1600" dirty="0"/>
                <a:t>to Student </a:t>
              </a:r>
              <a:r>
                <a:rPr lang="en-US" sz="1600" dirty="0" smtClean="0"/>
                <a:t>Learning</a:t>
              </a:r>
            </a:p>
            <a:p>
              <a:pPr marL="171450" lvl="1" indent="-171450" defTabSz="711200">
                <a:spcAft>
                  <a:spcPts val="300"/>
                </a:spcAft>
                <a:buChar char="••"/>
              </a:pPr>
              <a:r>
                <a:rPr lang="en-US" sz="1600" dirty="0" smtClean="0"/>
                <a:t>Belief in Learning Potential</a:t>
              </a:r>
              <a:endParaRPr lang="en-US" sz="1600" dirty="0"/>
            </a:p>
          </p:txBody>
        </p:sp>
      </p:grpSp>
      <p:graphicFrame>
        <p:nvGraphicFramePr>
          <p:cNvPr id="17" name="Content Placeholder 6"/>
          <p:cNvGraphicFramePr>
            <a:graphicFrameLocks noGrp="1"/>
          </p:cNvGraphicFramePr>
          <p:nvPr>
            <p:extLst/>
          </p:nvPr>
        </p:nvGraphicFramePr>
        <p:xfrm>
          <a:off x="-300624" y="1858699"/>
          <a:ext cx="9444624" cy="4371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Rectangle 17"/>
          <p:cNvSpPr/>
          <p:nvPr/>
        </p:nvSpPr>
        <p:spPr>
          <a:xfrm>
            <a:off x="479100" y="6083373"/>
            <a:ext cx="5686172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marL="0" indent="0" algn="r">
              <a:buNone/>
            </a:pPr>
            <a:r>
              <a:rPr lang="en-US" sz="1000" dirty="0" smtClean="0">
                <a:solidFill>
                  <a:srgbClr val="326295">
                    <a:lumMod val="75000"/>
                  </a:srgbClr>
                </a:solidFill>
              </a:rPr>
              <a:t>(Public Impact, 2008; Spencer &amp; Spencer, 1993; UVA Partnership for Leaders in Education, 2014)</a:t>
            </a:r>
            <a:endParaRPr lang="en-US" sz="1000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55131" y="6573220"/>
            <a:ext cx="157094" cy="153888"/>
          </a:xfrm>
        </p:spPr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91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Years of experience and academic degrees are not accurate predictors of performance.</a:t>
            </a:r>
          </a:p>
          <a:p>
            <a:r>
              <a:rPr lang="en-US" dirty="0" smtClean="0"/>
              <a:t>Competencies—habits of behavior and underlying motivations—can be used to distinguish among performance outcomes.</a:t>
            </a:r>
          </a:p>
          <a:p>
            <a:r>
              <a:rPr lang="en-US" dirty="0" smtClean="0"/>
              <a:t>Using competencies to select turnaround leaders could increase the likelihood that turnaround efforts succeed.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Competency-Based Talent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7035" y="6222044"/>
            <a:ext cx="79471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Clr>
                <a:srgbClr val="FFFFFF">
                  <a:lumMod val="65000"/>
                </a:srgbClr>
              </a:buClr>
              <a:buNone/>
            </a:pPr>
            <a:r>
              <a:rPr lang="en-US" sz="1000" dirty="0" smtClean="0">
                <a:solidFill>
                  <a:srgbClr val="326295">
                    <a:lumMod val="75000"/>
                  </a:srgbClr>
                </a:solidFill>
              </a:rPr>
              <a:t>(Steiner </a:t>
            </a:r>
            <a:r>
              <a:rPr lang="en-US" sz="1000" dirty="0">
                <a:solidFill>
                  <a:srgbClr val="326295">
                    <a:lumMod val="75000"/>
                  </a:srgbClr>
                </a:solidFill>
              </a:rPr>
              <a:t>&amp; </a:t>
            </a:r>
            <a:r>
              <a:rPr lang="en-US" sz="1000" dirty="0" smtClean="0">
                <a:solidFill>
                  <a:srgbClr val="326295">
                    <a:lumMod val="75000"/>
                  </a:srgbClr>
                </a:solidFill>
              </a:rPr>
              <a:t>Hassel, 2011</a:t>
            </a:r>
            <a:r>
              <a:rPr lang="en-US" sz="1000" dirty="0">
                <a:solidFill>
                  <a:srgbClr val="326295">
                    <a:lumMod val="75000"/>
                  </a:srgb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712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Talent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6" y="3429000"/>
            <a:ext cx="1238250" cy="306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45" y="1769178"/>
            <a:ext cx="7760661" cy="4550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91875" y="338343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Principal Hiring Scorecard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4294967295"/>
          </p:nvPr>
        </p:nvSpPr>
        <p:spPr>
          <a:xfrm>
            <a:off x="919163" y="1211263"/>
            <a:ext cx="8224837" cy="521652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64" y="1640959"/>
            <a:ext cx="80772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Think-Pair-Share</a:t>
            </a:r>
          </a:p>
          <a:p>
            <a:r>
              <a:rPr lang="en-US" dirty="0" smtClean="0"/>
              <a:t>Where do competencies fit in your current leader selection process?</a:t>
            </a:r>
          </a:p>
          <a:p>
            <a:r>
              <a:rPr lang="en-US" dirty="0" smtClean="0"/>
              <a:t>How could your current leader selection process be modified to include turnaround leader competencies?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Reflection: Competency-Based </a:t>
            </a:r>
            <a:br>
              <a:rPr lang="en-US" dirty="0" smtClean="0"/>
            </a:br>
            <a:r>
              <a:rPr lang="en-US" dirty="0" smtClean="0"/>
              <a:t>Leader Selection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5204" r="3609" b="4516"/>
          <a:stretch/>
        </p:blipFill>
        <p:spPr>
          <a:xfrm>
            <a:off x="2991304" y="3934744"/>
            <a:ext cx="3069264" cy="246605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87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Recruiting Turnaround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B8B9-B651-4439-A868-E8F04EF814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and Introductions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B8B9-B651-4439-A868-E8F04EF814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shortage of high-quality principal candidates</a:t>
            </a:r>
          </a:p>
          <a:p>
            <a:pPr lvl="1"/>
            <a:r>
              <a:rPr lang="en-US" dirty="0" smtClean="0"/>
              <a:t>More demanding</a:t>
            </a:r>
          </a:p>
          <a:p>
            <a:pPr lvl="1"/>
            <a:r>
              <a:rPr lang="en-US" dirty="0" smtClean="0"/>
              <a:t>Limited authority and autonomy</a:t>
            </a:r>
          </a:p>
          <a:p>
            <a:pPr lvl="1"/>
            <a:r>
              <a:rPr lang="en-US" dirty="0" smtClean="0"/>
              <a:t>Insufficient pay to attract enough candidates</a:t>
            </a:r>
          </a:p>
          <a:p>
            <a:r>
              <a:rPr lang="en-US" dirty="0" smtClean="0"/>
              <a:t>Not selecting the best candidates from the limited pool</a:t>
            </a:r>
          </a:p>
          <a:p>
            <a:pPr lvl="1"/>
            <a:r>
              <a:rPr lang="en-US" dirty="0" smtClean="0"/>
              <a:t>Limited investments in recruiting and selecting candidates</a:t>
            </a:r>
          </a:p>
          <a:p>
            <a:pPr lvl="1"/>
            <a:r>
              <a:rPr lang="en-US" dirty="0" smtClean="0"/>
              <a:t>Overreliance on internal candidates</a:t>
            </a:r>
          </a:p>
          <a:p>
            <a:pPr lvl="1"/>
            <a:r>
              <a:rPr lang="en-US" dirty="0" smtClean="0"/>
              <a:t>Lack of rigor in selection criteria and processes</a:t>
            </a:r>
          </a:p>
          <a:p>
            <a:r>
              <a:rPr lang="en-US" dirty="0" smtClean="0"/>
              <a:t>Administrative inefficiencies resulting in a loss of applicants</a:t>
            </a:r>
          </a:p>
          <a:p>
            <a:pPr lvl="1"/>
            <a:r>
              <a:rPr lang="en-US" dirty="0" smtClean="0"/>
              <a:t>Prolonged interview and hiring process and delays</a:t>
            </a:r>
          </a:p>
          <a:p>
            <a:pPr lvl="1"/>
            <a:r>
              <a:rPr lang="en-US" dirty="0" smtClean="0"/>
              <a:t>Lack of clear vision and support for leaders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Obstacles to Hiring Turnaround Leaders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5424" y="621018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0187" lvl="1" indent="0">
              <a:buNone/>
            </a:pPr>
            <a:r>
              <a:rPr lang="en-US" sz="1000" dirty="0" smtClean="0">
                <a:solidFill>
                  <a:schemeClr val="tx2"/>
                </a:solidFill>
              </a:rPr>
              <a:t>(Doyle </a:t>
            </a:r>
            <a:r>
              <a:rPr lang="en-US" sz="1000" dirty="0">
                <a:solidFill>
                  <a:schemeClr val="tx2"/>
                </a:solidFill>
              </a:rPr>
              <a:t>&amp; Locke, 2014; TNTP, </a:t>
            </a:r>
            <a:r>
              <a:rPr lang="en-US" sz="1000" dirty="0" smtClean="0">
                <a:solidFill>
                  <a:schemeClr val="tx2"/>
                </a:solidFill>
              </a:rPr>
              <a:t>2006; Clifford, 2012)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the job more appealing—and manageable. </a:t>
            </a:r>
          </a:p>
          <a:p>
            <a:r>
              <a:rPr lang="en-US" dirty="0" smtClean="0"/>
              <a:t>Pay great leaders what they are worth. </a:t>
            </a:r>
          </a:p>
          <a:p>
            <a:r>
              <a:rPr lang="en-US" dirty="0" smtClean="0"/>
              <a:t>Take an active approach to recruitment. </a:t>
            </a:r>
          </a:p>
          <a:p>
            <a:r>
              <a:rPr lang="en-US" dirty="0" smtClean="0"/>
              <a:t>Evaluate candidates against the competencies and skills that research shows successful principals demonstrate. </a:t>
            </a:r>
          </a:p>
          <a:p>
            <a:r>
              <a:rPr lang="en-US" dirty="0" smtClean="0"/>
              <a:t>Design the placement process to match particular schools’ needs with particular candidates’ strengths. </a:t>
            </a:r>
          </a:p>
          <a:p>
            <a:r>
              <a:rPr lang="en-US" dirty="0" smtClean="0"/>
              <a:t>Continually evaluate hiring efforts.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Improve the Process?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7920" y="6214241"/>
            <a:ext cx="80177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Clr>
                <a:srgbClr val="FFFFFF">
                  <a:lumMod val="65000"/>
                </a:srgbClr>
              </a:buClr>
              <a:buNone/>
            </a:pPr>
            <a:r>
              <a:rPr lang="en-US" sz="1000" dirty="0" smtClean="0">
                <a:solidFill>
                  <a:srgbClr val="326295">
                    <a:lumMod val="75000"/>
                  </a:srgbClr>
                </a:solidFill>
              </a:rPr>
              <a:t>(Doyle </a:t>
            </a:r>
            <a:r>
              <a:rPr lang="en-US" sz="1000" dirty="0">
                <a:solidFill>
                  <a:srgbClr val="326295">
                    <a:lumMod val="75000"/>
                  </a:srgbClr>
                </a:solidFill>
              </a:rPr>
              <a:t>&amp; </a:t>
            </a:r>
            <a:r>
              <a:rPr lang="en-US" sz="1000" dirty="0" smtClean="0">
                <a:solidFill>
                  <a:srgbClr val="326295">
                    <a:lumMod val="75000"/>
                  </a:srgbClr>
                </a:solidFill>
              </a:rPr>
              <a:t>Locke, 2014)  </a:t>
            </a:r>
            <a:endParaRPr lang="en-US" sz="1000" dirty="0">
              <a:solidFill>
                <a:srgbClr val="32629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0036" y="1785447"/>
            <a:ext cx="8224837" cy="972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7526" y="1828800"/>
            <a:ext cx="8224699" cy="443818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US" b="1" dirty="0" smtClean="0"/>
              <a:t>Recruitment.</a:t>
            </a:r>
            <a:r>
              <a:rPr lang="en-US" dirty="0" smtClean="0"/>
              <a:t> The district engages in intensive efforts to attract a large and diverse pool of prospective principal candidates from both internal and external sources. </a:t>
            </a:r>
          </a:p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US" b="1" dirty="0" smtClean="0"/>
              <a:t>Initial Eligibility Screen.</a:t>
            </a:r>
            <a:r>
              <a:rPr lang="en-US" dirty="0" smtClean="0"/>
              <a:t> The district makes a preliminary assessment as to each candidate’s basic eligibility. </a:t>
            </a:r>
          </a:p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US" b="1" dirty="0" smtClean="0"/>
              <a:t>District Competency Screening. </a:t>
            </a:r>
            <a:r>
              <a:rPr lang="en-US" dirty="0" smtClean="0"/>
              <a:t>The candidate is evaluated by trained selectors against an objective set of criteria (interviews and performance tasks).</a:t>
            </a:r>
          </a:p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US" b="1" dirty="0" smtClean="0"/>
              <a:t>School Fit Panel Interviews</a:t>
            </a:r>
            <a:r>
              <a:rPr lang="en-US" b="1" dirty="0"/>
              <a:t>.</a:t>
            </a:r>
            <a:r>
              <a:rPr lang="en-US" dirty="0" smtClean="0"/>
              <a:t> From interviews, a diverse group of school representatives makes a recommendation as to the candidate’s potential fit with their school. </a:t>
            </a:r>
          </a:p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US" b="1" dirty="0" smtClean="0"/>
              <a:t>Hiring.</a:t>
            </a:r>
            <a:r>
              <a:rPr lang="en-US" dirty="0" smtClean="0"/>
              <a:t> The district superintendent or an appropriate designee formally approves the hire.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 and Selection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27915" y="6213812"/>
            <a:ext cx="80923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Clr>
                <a:srgbClr val="FFFFFF">
                  <a:lumMod val="65000"/>
                </a:srgbClr>
              </a:buClr>
              <a:buNone/>
            </a:pPr>
            <a:r>
              <a:rPr lang="en-US" sz="1000" dirty="0" smtClean="0">
                <a:solidFill>
                  <a:srgbClr val="326295">
                    <a:lumMod val="75000"/>
                  </a:srgbClr>
                </a:solidFill>
              </a:rPr>
              <a:t>(TNTP, 2006)</a:t>
            </a:r>
            <a:endParaRPr lang="en-US" sz="1000" dirty="0">
              <a:solidFill>
                <a:srgbClr val="32629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5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Define a Profile of a High-Quality Candidate</a:t>
            </a:r>
          </a:p>
          <a:p>
            <a:pPr marL="457200" indent="-457200">
              <a:buAutoNum type="arabicPeriod"/>
            </a:pPr>
            <a:r>
              <a:rPr lang="en-US" dirty="0" smtClean="0"/>
              <a:t>Develop and Execute a Recruiting Strategy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Project need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Prepare recruiters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Establish an identity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Attract and identify candidates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Determine those with the highest potential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Cultivate and convert high-potential candidates into applicants</a:t>
            </a:r>
          </a:p>
          <a:p>
            <a:pPr marL="0" indent="0">
              <a:buNone/>
            </a:pPr>
            <a:r>
              <a:rPr lang="en-US" dirty="0" smtClean="0"/>
              <a:t>3. Build a Pipeline of New Rising Talent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Candidate Pool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8186" y="6210144"/>
            <a:ext cx="81664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Clr>
                <a:srgbClr val="FFFFFF">
                  <a:lumMod val="65000"/>
                </a:srgbClr>
              </a:buClr>
              <a:buNone/>
            </a:pPr>
            <a:r>
              <a:rPr lang="en-US" sz="1000" dirty="0" smtClean="0">
                <a:solidFill>
                  <a:srgbClr val="326295">
                    <a:lumMod val="75000"/>
                  </a:srgbClr>
                </a:solidFill>
              </a:rPr>
              <a:t>(Cheney</a:t>
            </a:r>
            <a:r>
              <a:rPr lang="en-US" sz="1000" dirty="0">
                <a:solidFill>
                  <a:srgbClr val="326295">
                    <a:lumMod val="75000"/>
                  </a:srgbClr>
                </a:solidFill>
              </a:rPr>
              <a:t>, </a:t>
            </a:r>
            <a:r>
              <a:rPr lang="en-US" sz="1000" dirty="0" smtClean="0">
                <a:solidFill>
                  <a:srgbClr val="326295">
                    <a:lumMod val="75000"/>
                  </a:srgbClr>
                </a:solidFill>
              </a:rPr>
              <a:t>Davis</a:t>
            </a:r>
            <a:r>
              <a:rPr lang="en-US" sz="1000" dirty="0">
                <a:solidFill>
                  <a:srgbClr val="326295">
                    <a:lumMod val="75000"/>
                  </a:srgbClr>
                </a:solidFill>
              </a:rPr>
              <a:t>, </a:t>
            </a:r>
            <a:r>
              <a:rPr lang="en-US" sz="1000" dirty="0" smtClean="0">
                <a:solidFill>
                  <a:srgbClr val="326295">
                    <a:lumMod val="75000"/>
                  </a:srgbClr>
                </a:solidFill>
              </a:rPr>
              <a:t>Garrett</a:t>
            </a:r>
            <a:r>
              <a:rPr lang="en-US" sz="1000" dirty="0">
                <a:solidFill>
                  <a:srgbClr val="326295">
                    <a:lumMod val="75000"/>
                  </a:srgbClr>
                </a:solidFill>
              </a:rPr>
              <a:t>, </a:t>
            </a:r>
            <a:r>
              <a:rPr lang="en-US" sz="1000" dirty="0" smtClean="0">
                <a:solidFill>
                  <a:srgbClr val="326295">
                    <a:lumMod val="75000"/>
                  </a:srgbClr>
                </a:solidFill>
              </a:rPr>
              <a:t>&amp; </a:t>
            </a:r>
            <a:r>
              <a:rPr lang="en-US" sz="1000" dirty="0">
                <a:solidFill>
                  <a:srgbClr val="326295">
                    <a:lumMod val="75000"/>
                  </a:srgbClr>
                </a:solidFill>
              </a:rPr>
              <a:t>Holleran, </a:t>
            </a:r>
            <a:r>
              <a:rPr lang="en-US" sz="1000" dirty="0" smtClean="0">
                <a:solidFill>
                  <a:srgbClr val="326295">
                    <a:lumMod val="75000"/>
                  </a:srgbClr>
                </a:solidFill>
              </a:rPr>
              <a:t>2010)</a:t>
            </a:r>
            <a:endParaRPr lang="en-US" sz="1000" dirty="0">
              <a:solidFill>
                <a:srgbClr val="32629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Competency-Based Recruiting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7526" y="1828800"/>
            <a:ext cx="8224699" cy="3114907"/>
          </a:xfrm>
        </p:spPr>
        <p:txBody>
          <a:bodyPr/>
          <a:lstStyle/>
          <a:p>
            <a:pPr lvl="0"/>
            <a:r>
              <a:rPr lang="en-US" dirty="0"/>
              <a:t>Articulate the mission, vision, and goals</a:t>
            </a:r>
          </a:p>
          <a:p>
            <a:pPr lvl="0"/>
            <a:r>
              <a:rPr lang="en-US" dirty="0"/>
              <a:t>Identify </a:t>
            </a:r>
            <a:r>
              <a:rPr lang="en-US" dirty="0" smtClean="0"/>
              <a:t>autonomy, support, </a:t>
            </a:r>
            <a:r>
              <a:rPr lang="en-US" dirty="0"/>
              <a:t>and other appealing conditions</a:t>
            </a:r>
          </a:p>
          <a:p>
            <a:pPr lvl="0"/>
            <a:r>
              <a:rPr lang="en-US" dirty="0"/>
              <a:t>Compensate for additional demands and responsibilities</a:t>
            </a:r>
          </a:p>
          <a:p>
            <a:pPr lvl="0"/>
            <a:r>
              <a:rPr lang="en-US" dirty="0"/>
              <a:t>Develop criteria for identifying candidates with turnaround leader competencies</a:t>
            </a:r>
          </a:p>
          <a:p>
            <a:pPr lvl="0"/>
            <a:r>
              <a:rPr lang="en-US" dirty="0"/>
              <a:t>Solicit recommendations and target outreach to external candidates</a:t>
            </a:r>
          </a:p>
          <a:p>
            <a:pPr lvl="0"/>
            <a:r>
              <a:rPr lang="en-US" dirty="0"/>
              <a:t>Identify and cultivate high-potential internal candidates</a:t>
            </a:r>
          </a:p>
          <a:p>
            <a:pPr lvl="0"/>
            <a:r>
              <a:rPr lang="en-US" dirty="0"/>
              <a:t>Eliminate barriers that might discourage potential talent</a:t>
            </a:r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620751" y="6120668"/>
            <a:ext cx="82184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Clr>
                <a:srgbClr val="FFFFFF">
                  <a:lumMod val="65000"/>
                </a:srgbClr>
              </a:buClr>
              <a:buNone/>
            </a:pPr>
            <a:r>
              <a:rPr lang="en-US" sz="1000" dirty="0" smtClean="0">
                <a:solidFill>
                  <a:srgbClr val="326295">
                    <a:lumMod val="75000"/>
                  </a:srgbClr>
                </a:solidFill>
              </a:rPr>
              <a:t>(Doyle &amp; </a:t>
            </a:r>
            <a:r>
              <a:rPr lang="en-US" sz="1000" dirty="0">
                <a:solidFill>
                  <a:srgbClr val="326295">
                    <a:lumMod val="75000"/>
                  </a:srgbClr>
                </a:solidFill>
              </a:rPr>
              <a:t>Locke, </a:t>
            </a:r>
            <a:r>
              <a:rPr lang="en-US" sz="1000" dirty="0" smtClean="0">
                <a:solidFill>
                  <a:srgbClr val="326295">
                    <a:lumMod val="75000"/>
                  </a:srgbClr>
                </a:solidFill>
              </a:rPr>
              <a:t>2014)</a:t>
            </a:r>
            <a:endParaRPr lang="en-US" sz="1000" dirty="0">
              <a:solidFill>
                <a:srgbClr val="32629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Analyze job announcement and description.</a:t>
            </a:r>
          </a:p>
          <a:p>
            <a:r>
              <a:rPr lang="en-US" dirty="0" smtClean="0"/>
              <a:t>Why would a turnaround leader want this job?</a:t>
            </a:r>
          </a:p>
          <a:p>
            <a:r>
              <a:rPr lang="en-US" dirty="0" smtClean="0"/>
              <a:t>What are turnaround leader competencies articulated in this job description?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Recruitment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330" y="3662147"/>
            <a:ext cx="3880884" cy="25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Turnaround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B8B9-B651-4439-A868-E8F04EF814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5447" y="2788077"/>
            <a:ext cx="8312112" cy="3351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7526" y="1828801"/>
            <a:ext cx="8224699" cy="431180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US" b="1" dirty="0"/>
              <a:t>Recruitment.</a:t>
            </a:r>
            <a:r>
              <a:rPr lang="en-US" dirty="0"/>
              <a:t> The district engages in intensive efforts to attract a large and diverse pool of prospective principal candidates from both internal and external sources. </a:t>
            </a:r>
          </a:p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US" b="1" dirty="0"/>
              <a:t>Initial Eligibility Screen.</a:t>
            </a:r>
            <a:r>
              <a:rPr lang="en-US" dirty="0"/>
              <a:t> The district makes a preliminary assessment as to each candidate’s basic eligibility. </a:t>
            </a:r>
          </a:p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US" b="1" dirty="0"/>
              <a:t>District Competency Screening. </a:t>
            </a:r>
            <a:r>
              <a:rPr lang="en-US" dirty="0"/>
              <a:t>The candidate is evaluated by trained selectors against an objective set of criteria (interviews and performance tasks).</a:t>
            </a:r>
          </a:p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US" b="1" dirty="0"/>
              <a:t>School Fit Panel Interviews.</a:t>
            </a:r>
            <a:r>
              <a:rPr lang="en-US" dirty="0"/>
              <a:t> From interviews, a diverse group of school representatives makes a recommendation as to the candidate’s potential fit with their school. </a:t>
            </a:r>
          </a:p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US" b="1" dirty="0"/>
              <a:t>Hiring.</a:t>
            </a:r>
            <a:r>
              <a:rPr lang="en-US" dirty="0"/>
              <a:t> The district superintendent or an appropriate designee formally approves the hire.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 and Selection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225" y="6204568"/>
            <a:ext cx="82593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 smtClean="0">
                <a:solidFill>
                  <a:schemeClr val="tx2"/>
                </a:solidFill>
              </a:rPr>
              <a:t>(TNTP, 2006)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				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Form triads:</a:t>
            </a:r>
          </a:p>
          <a:p>
            <a:pPr marL="466344">
              <a:buFont typeface="Arial"/>
              <a:buChar char="•"/>
            </a:pPr>
            <a:r>
              <a:rPr lang="en-US" dirty="0" smtClean="0"/>
              <a:t>Candidate</a:t>
            </a:r>
          </a:p>
          <a:p>
            <a:pPr marL="466344">
              <a:buFont typeface="Arial"/>
              <a:buChar char="•"/>
            </a:pPr>
            <a:r>
              <a:rPr lang="en-US" dirty="0" smtClean="0"/>
              <a:t>Interviewer</a:t>
            </a:r>
          </a:p>
          <a:p>
            <a:pPr marL="466344">
              <a:buFont typeface="Arial"/>
              <a:buChar char="•"/>
            </a:pPr>
            <a:r>
              <a:rPr lang="en-US" dirty="0" smtClean="0"/>
              <a:t>Note taker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Interview question: What is </a:t>
            </a:r>
            <a:br>
              <a:rPr lang="en-US" dirty="0" smtClean="0"/>
            </a:br>
            <a:r>
              <a:rPr lang="en-US" dirty="0" smtClean="0"/>
              <a:t>the most important thing a </a:t>
            </a:r>
            <a:br>
              <a:rPr lang="en-US" dirty="0" smtClean="0"/>
            </a:br>
            <a:r>
              <a:rPr lang="en-US" dirty="0" smtClean="0"/>
              <a:t>school leader can do to </a:t>
            </a:r>
            <a:br>
              <a:rPr lang="en-US" dirty="0" smtClean="0"/>
            </a:br>
            <a:r>
              <a:rPr lang="en-US" dirty="0" smtClean="0"/>
              <a:t>increase student achievement?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Role Play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264" y="2364982"/>
            <a:ext cx="3872116" cy="258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6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350" dirty="0" smtClean="0"/>
              <a:t>Why is a behavioral event interview (BEI) better than a traditional interview?</a:t>
            </a:r>
          </a:p>
          <a:p>
            <a:r>
              <a:rPr lang="en-US" sz="2350" dirty="0" smtClean="0"/>
              <a:t>Competencies are key predictors of how someone will perform at work.</a:t>
            </a:r>
          </a:p>
          <a:p>
            <a:r>
              <a:rPr lang="en-US" sz="2350" dirty="0" smtClean="0"/>
              <a:t>Two leaders with the same training and number of years of experience may have very different performance outcomes.</a:t>
            </a:r>
          </a:p>
          <a:p>
            <a:r>
              <a:rPr lang="en-US" sz="2350" dirty="0" smtClean="0"/>
              <a:t>BEIs ask candidates to describe detailed actions and thinking in past work events. </a:t>
            </a:r>
          </a:p>
          <a:p>
            <a:r>
              <a:rPr lang="en-US" sz="2350" dirty="0" smtClean="0"/>
              <a:t>Knowing actions that candidates have taken in the past is a strong predictor of actions they will take in the future.</a:t>
            </a:r>
            <a:endParaRPr lang="en-US" sz="235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</a:t>
            </a:r>
            <a:r>
              <a:rPr lang="en-US" dirty="0"/>
              <a:t>l</a:t>
            </a:r>
            <a:r>
              <a:rPr lang="en-US" dirty="0" smtClean="0"/>
              <a:t> Event Interviews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599" y="6209246"/>
            <a:ext cx="81701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(Public Impact, 2008)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0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756857" y="-257176"/>
            <a:ext cx="4517182" cy="6217181"/>
            <a:chOff x="5756857" y="-242426"/>
            <a:chExt cx="4517182" cy="6217181"/>
          </a:xfrm>
        </p:grpSpPr>
        <p:sp>
          <p:nvSpPr>
            <p:cNvPr id="6" name="Rectangle 5"/>
            <p:cNvSpPr/>
            <p:nvPr/>
          </p:nvSpPr>
          <p:spPr>
            <a:xfrm rot="10800000">
              <a:off x="5756857" y="1619336"/>
              <a:ext cx="2999752" cy="821617"/>
            </a:xfrm>
            <a:prstGeom prst="rect">
              <a:avLst/>
            </a:prstGeom>
            <a:gradFill>
              <a:gsLst>
                <a:gs pos="0">
                  <a:srgbClr val="4C8C2B"/>
                </a:gs>
                <a:gs pos="100000">
                  <a:srgbClr val="4C8C2B">
                    <a:alpha val="0"/>
                  </a:srgb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 rot="10800000">
              <a:off x="6910330" y="2588233"/>
              <a:ext cx="3363709" cy="821617"/>
            </a:xfrm>
            <a:prstGeom prst="rect">
              <a:avLst/>
            </a:prstGeom>
            <a:gradFill>
              <a:gsLst>
                <a:gs pos="0">
                  <a:srgbClr val="009CDE">
                    <a:alpha val="0"/>
                  </a:srgbClr>
                </a:gs>
                <a:gs pos="100000">
                  <a:srgbClr val="009CD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6168090" y="3386236"/>
              <a:ext cx="4355421" cy="821617"/>
            </a:xfrm>
            <a:prstGeom prst="rect">
              <a:avLst/>
            </a:prstGeom>
            <a:gradFill>
              <a:gsLst>
                <a:gs pos="0">
                  <a:srgbClr val="642F6C">
                    <a:alpha val="0"/>
                  </a:srgbClr>
                </a:gs>
                <a:gs pos="100000">
                  <a:srgbClr val="642F6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495000" y="1172904"/>
              <a:ext cx="3652277" cy="821617"/>
            </a:xfrm>
            <a:prstGeom prst="rect">
              <a:avLst/>
            </a:prstGeom>
            <a:gradFill>
              <a:gsLst>
                <a:gs pos="0">
                  <a:srgbClr val="D57800">
                    <a:alpha val="0"/>
                  </a:srgbClr>
                </a:gs>
                <a:gs pos="100000">
                  <a:srgbClr val="D5780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687388" y="1987645"/>
            <a:ext cx="8224837" cy="3800905"/>
          </a:xfrm>
        </p:spPr>
        <p:txBody>
          <a:bodyPr/>
          <a:lstStyle/>
          <a:p>
            <a:pPr marL="237744" indent="-237744">
              <a:buFont typeface="Wingdings" panose="05000000000000000000" pitchFamily="2" charset="2"/>
              <a:buChar char="§"/>
            </a:pPr>
            <a:r>
              <a:rPr lang="en-US" dirty="0" smtClean="0"/>
              <a:t>Your name</a:t>
            </a:r>
          </a:p>
          <a:p>
            <a:pPr marL="237744" indent="-237744">
              <a:buFont typeface="Wingdings" panose="05000000000000000000" pitchFamily="2" charset="2"/>
              <a:buChar char="§"/>
            </a:pPr>
            <a:r>
              <a:rPr lang="en-US" dirty="0" smtClean="0"/>
              <a:t>Your role</a:t>
            </a:r>
          </a:p>
          <a:p>
            <a:pPr marL="237744" indent="-237744">
              <a:buFont typeface="Wingdings" panose="05000000000000000000" pitchFamily="2" charset="2"/>
              <a:buChar char="§"/>
            </a:pPr>
            <a:r>
              <a:rPr lang="en-US" dirty="0" smtClean="0"/>
              <a:t>What does it take to be a school </a:t>
            </a:r>
            <a:br>
              <a:rPr lang="en-US" dirty="0" smtClean="0"/>
            </a:br>
            <a:r>
              <a:rPr lang="en-US" dirty="0" smtClean="0"/>
              <a:t>turnaround leader?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87" y="3737900"/>
            <a:ext cx="3907920" cy="26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BEI Process:</a:t>
            </a:r>
          </a:p>
          <a:p>
            <a:r>
              <a:rPr lang="en-US" dirty="0" smtClean="0"/>
              <a:t>Ask the candidate to recall a recent past event when he or she felt successful or dealt with specific situations.</a:t>
            </a:r>
          </a:p>
          <a:p>
            <a:r>
              <a:rPr lang="en-US" dirty="0" smtClean="0"/>
              <a:t>Ask for a brief summary of what led up to each situation and the critical milestones or headlines in the story.</a:t>
            </a:r>
          </a:p>
          <a:p>
            <a:r>
              <a:rPr lang="en-US" dirty="0" smtClean="0"/>
              <a:t>Ask the candidate to systematically walk through the story, recounting exactly what he or she did, said, thought, and felt and how others responded.</a:t>
            </a:r>
          </a:p>
          <a:p>
            <a:r>
              <a:rPr lang="en-US" dirty="0" smtClean="0"/>
              <a:t>Interrupt to probe for detail and stay focused on the candidate’s actions, not on the actions of a team.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the Behavioral Event Interview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" y="6201626"/>
            <a:ext cx="61517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(Public Impact, 2008)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2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				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BEI triad</a:t>
            </a:r>
          </a:p>
          <a:p>
            <a:pPr marL="466344">
              <a:buFont typeface="Arial"/>
              <a:buChar char="•"/>
            </a:pPr>
            <a:r>
              <a:rPr lang="en-US" dirty="0" smtClean="0"/>
              <a:t>Candidate</a:t>
            </a:r>
          </a:p>
          <a:p>
            <a:pPr marL="466344">
              <a:buFont typeface="Arial"/>
              <a:buChar char="•"/>
            </a:pPr>
            <a:r>
              <a:rPr lang="en-US" dirty="0" smtClean="0"/>
              <a:t>Interviewer</a:t>
            </a:r>
          </a:p>
          <a:p>
            <a:pPr marL="466344">
              <a:buFont typeface="Arial"/>
              <a:buChar char="•"/>
            </a:pPr>
            <a:r>
              <a:rPr lang="en-US" dirty="0" smtClean="0"/>
              <a:t>Note taker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Interview question: Think </a:t>
            </a:r>
            <a:br>
              <a:rPr lang="en-US" dirty="0" smtClean="0"/>
            </a:br>
            <a:r>
              <a:rPr lang="en-US" dirty="0" smtClean="0"/>
              <a:t>about a time when you felt </a:t>
            </a:r>
            <a:br>
              <a:rPr lang="en-US" dirty="0" smtClean="0"/>
            </a:br>
            <a:r>
              <a:rPr lang="en-US" dirty="0" smtClean="0"/>
              <a:t>very successful or proud of </a:t>
            </a:r>
            <a:br>
              <a:rPr lang="en-US" dirty="0" smtClean="0"/>
            </a:br>
            <a:r>
              <a:rPr lang="en-US" dirty="0" smtClean="0"/>
              <a:t>something you accomplished at work and tell me the story.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Role Play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026" y="2364982"/>
            <a:ext cx="3872116" cy="258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7526" y="1828800"/>
            <a:ext cx="8224699" cy="24681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Two critical competencies for turnaround leaders: 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Achievement / Focus on Results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Impact and Influence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/>
          </a:p>
          <a:p>
            <a:pPr marL="0" indent="0">
              <a:buNone/>
            </a:pPr>
            <a:r>
              <a:rPr lang="en-US" dirty="0" smtClean="0"/>
              <a:t>Debrief: What do you notice about the two interview formats?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Turnaround Leader Competencies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47132" y="611354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See handout </a:t>
            </a:r>
            <a:r>
              <a:rPr lang="en-US" sz="1000" dirty="0">
                <a:solidFill>
                  <a:schemeClr val="tx2"/>
                </a:solidFill>
              </a:rPr>
              <a:t>with </a:t>
            </a:r>
            <a:r>
              <a:rPr lang="en-US" sz="1000" dirty="0" smtClean="0">
                <a:solidFill>
                  <a:schemeClr val="tx2"/>
                </a:solidFill>
              </a:rPr>
              <a:t>detailed descriptions.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9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7526" y="1828801"/>
            <a:ext cx="8224699" cy="43861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50" dirty="0" smtClean="0"/>
              <a:t>Placement should add to the overall hiring process by providing all schools with the best possible match given their unique needs and the strengths of individual candidates. </a:t>
            </a:r>
          </a:p>
          <a:p>
            <a:r>
              <a:rPr lang="en-US" sz="2350" b="1" dirty="0" smtClean="0"/>
              <a:t>Assess School Needs.</a:t>
            </a:r>
            <a:r>
              <a:rPr lang="en-US" sz="2350" dirty="0" smtClean="0"/>
              <a:t> Work with each school community to determine its challenges and strengths to identify the type of leader most likely to succeed at the school.</a:t>
            </a:r>
          </a:p>
          <a:p>
            <a:r>
              <a:rPr lang="en-US" sz="2350" b="1" dirty="0" smtClean="0"/>
              <a:t>Develop Criteria to Assess a Candidate’s Fit With the School.</a:t>
            </a:r>
            <a:r>
              <a:rPr lang="en-US" sz="2350" dirty="0" smtClean="0"/>
              <a:t> Create a rubric or similar tool to objectively compare how well different candidates fit with a particular school based on the school’s needs assessment and choose the best match.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Leaders and Schools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6296" y="6209892"/>
            <a:ext cx="1446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(Doyle &amp; Locke, 2014)</a:t>
            </a:r>
          </a:p>
        </p:txBody>
      </p:sp>
    </p:spTree>
    <p:extLst>
      <p:ext uri="{BB962C8B-B14F-4D97-AF65-F5344CB8AC3E}">
        <p14:creationId xmlns:p14="http://schemas.microsoft.com/office/powerpoint/2010/main" val="33687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and Next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B8B9-B651-4439-A868-E8F04EF814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2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 smtClean="0"/>
          </a:p>
          <a:p>
            <a:r>
              <a:rPr lang="en-US" sz="4000" dirty="0" smtClean="0"/>
              <a:t> Summarize the </a:t>
            </a:r>
            <a:r>
              <a:rPr lang="en-US" sz="4000" b="1" dirty="0" smtClean="0"/>
              <a:t>learning.</a:t>
            </a:r>
          </a:p>
          <a:p>
            <a:endParaRPr lang="en-US" sz="3600" dirty="0" smtClean="0"/>
          </a:p>
          <a:p>
            <a:r>
              <a:rPr lang="en-US" sz="4000" dirty="0" smtClean="0"/>
              <a:t> Commit to </a:t>
            </a:r>
            <a:r>
              <a:rPr lang="en-US" sz="4000" b="1" dirty="0" smtClean="0"/>
              <a:t>action.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Wrap-Up: Reflection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Professional Learning Module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i="1" dirty="0" smtClean="0"/>
              <a:t>Recruit, Select, and Support: Turnaround Leader Competencies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Part 1: Understanding Turnaround Leader Competencies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Part 2: Recruiting and Selecting Turnaround Leaders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Part 3: Developing and Supporting Turnaround Leaders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Using Turnaround Leader Competencies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36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Center on Great Teachers and Leaders. (2014). </a:t>
            </a:r>
            <a:r>
              <a:rPr lang="en-US" sz="1600" i="1" dirty="0"/>
              <a:t>Talent development framework for 21st century educators: Moving toward state policy alignment and coherence. </a:t>
            </a:r>
            <a:r>
              <a:rPr lang="en-US" sz="1600" dirty="0"/>
              <a:t>Washington, DC: Author. Retrieved from </a:t>
            </a:r>
            <a:r>
              <a:rPr lang="en-US" sz="1600" u="sng" dirty="0">
                <a:hlinkClick r:id="rId3"/>
              </a:rPr>
              <a:t>http://www.gtlcenter.org/talent_development_framework</a:t>
            </a:r>
            <a:r>
              <a:rPr lang="en-US" sz="1600" dirty="0"/>
              <a:t> </a:t>
            </a:r>
            <a:endParaRPr lang="en-US" sz="1600" dirty="0">
              <a:solidFill>
                <a:srgbClr val="326295">
                  <a:lumMod val="75000"/>
                </a:srgbClr>
              </a:solidFill>
            </a:endParaRPr>
          </a:p>
          <a:p>
            <a:pPr lvl="0"/>
            <a:r>
              <a:rPr lang="en-US" sz="1600" dirty="0">
                <a:solidFill>
                  <a:srgbClr val="326295">
                    <a:lumMod val="75000"/>
                  </a:srgbClr>
                </a:solidFill>
              </a:rPr>
              <a:t>Cheney, G., Davis, J., Garrett, K., &amp; Holleran, J. (2010). </a:t>
            </a:r>
            <a:r>
              <a:rPr lang="en-US" sz="1600" i="1" dirty="0">
                <a:solidFill>
                  <a:srgbClr val="326295">
                    <a:lumMod val="75000"/>
                  </a:srgbClr>
                </a:solidFill>
              </a:rPr>
              <a:t>A new approach to principal preparation: Innovative programs share their practices and lessons learned. </a:t>
            </a:r>
            <a:r>
              <a:rPr lang="en-US" sz="1600" dirty="0">
                <a:solidFill>
                  <a:srgbClr val="326295">
                    <a:lumMod val="75000"/>
                  </a:srgbClr>
                </a:solidFill>
              </a:rPr>
              <a:t>Rainwater Leadership Alliance. Retrieved from </a:t>
            </a:r>
            <a:r>
              <a:rPr lang="en-US" sz="1600" u="sng" dirty="0">
                <a:solidFill>
                  <a:srgbClr val="326295">
                    <a:lumMod val="75000"/>
                  </a:srgbClr>
                </a:solidFill>
                <a:hlinkClick r:id="rId4"/>
              </a:rPr>
              <a:t>http://www.anewapproach.org/docs/a_new_approach.pdf</a:t>
            </a:r>
            <a:r>
              <a:rPr lang="en-US" sz="1600" dirty="0">
                <a:solidFill>
                  <a:srgbClr val="326295">
                    <a:lumMod val="75000"/>
                  </a:srgbClr>
                </a:solidFill>
              </a:rPr>
              <a:t> </a:t>
            </a:r>
            <a:endParaRPr lang="en-US" sz="1600" dirty="0" smtClean="0"/>
          </a:p>
          <a:p>
            <a:r>
              <a:rPr lang="en-US" sz="1600" dirty="0" smtClean="0"/>
              <a:t>Clifford, M. (2012). </a:t>
            </a:r>
            <a:r>
              <a:rPr lang="en-US" sz="1600" i="1" dirty="0" smtClean="0"/>
              <a:t>Hiring quality school leaders: Challenges and emerging practices. </a:t>
            </a:r>
            <a:r>
              <a:rPr lang="en-US" sz="1600" dirty="0" smtClean="0"/>
              <a:t>Washington, DC: American Institutes for Research. </a:t>
            </a:r>
            <a:r>
              <a:rPr lang="en-US" sz="1600" dirty="0"/>
              <a:t>Retrieved from </a:t>
            </a:r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www.air.org/resource/hiring-quality-school-leaders-challenges-and-emerging-practices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Doyle</a:t>
            </a:r>
            <a:r>
              <a:rPr lang="en-US" sz="1600" dirty="0"/>
              <a:t>, D., &amp; Locke, G. (2014). </a:t>
            </a:r>
            <a:r>
              <a:rPr lang="en-US" sz="1600" i="1" dirty="0"/>
              <a:t>Lacking leaders: The challenges of principal recruitment, selection, and placement. </a:t>
            </a:r>
            <a:r>
              <a:rPr lang="en-US" sz="1600" dirty="0" smtClean="0"/>
              <a:t>Washington, DC: Fordham </a:t>
            </a:r>
            <a:r>
              <a:rPr lang="en-US" sz="1600" dirty="0"/>
              <a:t>Institute. Retrieved from </a:t>
            </a:r>
            <a:r>
              <a:rPr lang="en-US" sz="1600" u="sng" dirty="0">
                <a:hlinkClick r:id="rId6"/>
              </a:rPr>
              <a:t>http://publicimpact.com/lacking-leaders/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/>
              <a:t>Kowal, J., &amp; Hassel, E. A. (2011). </a:t>
            </a:r>
            <a:r>
              <a:rPr lang="en-US" sz="1600" i="1" dirty="0"/>
              <a:t>Importing leaders for school turnarounds: Lessons and opportunities. </a:t>
            </a:r>
            <a:r>
              <a:rPr lang="en-US" sz="1600" dirty="0"/>
              <a:t>Charlottesville: University of Virginia’s Darden/Curry Partnership for Leaders in Education. Retrieved from </a:t>
            </a:r>
            <a:r>
              <a:rPr lang="en-US" sz="1600" u="sng" dirty="0">
                <a:hlinkClick r:id="rId7"/>
              </a:rPr>
              <a:t>http://www.darden.virginia.edu/uploadedFiles/Darden_Web/Content/Faculty_Research/Research_Centers_and_Initiatives/Darden_Curry_PLE/School_Turnaround/importing-leaders-for-school-turnarounds.PDF</a:t>
            </a:r>
            <a:endParaRPr lang="en-US" sz="1600" u="sng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FF">
                  <a:lumMod val="65000"/>
                </a:srgbClr>
              </a:buClr>
            </a:pPr>
            <a:r>
              <a:rPr lang="en-US" sz="1600" dirty="0" smtClean="0"/>
              <a:t>Public </a:t>
            </a:r>
            <a:r>
              <a:rPr lang="en-US" sz="1600" dirty="0"/>
              <a:t>Impact. (2008). </a:t>
            </a:r>
            <a:r>
              <a:rPr lang="en-US" sz="1600" i="1" dirty="0"/>
              <a:t>School turnaround leaders: Selection toolkit.</a:t>
            </a:r>
            <a:r>
              <a:rPr lang="en-US" sz="1600" dirty="0"/>
              <a:t> Chapel Hill, NC: Author. Retrieved from </a:t>
            </a:r>
            <a:r>
              <a:rPr lang="en-US" sz="1600" u="sng" dirty="0">
                <a:hlinkClick r:id="rId3"/>
              </a:rPr>
              <a:t>http://www.publicimpact.com/publications/Turnaround_Leader_Selection_Toolkit.pdf</a:t>
            </a:r>
            <a:r>
              <a:rPr lang="en-US" sz="1600" dirty="0"/>
              <a:t> </a:t>
            </a:r>
          </a:p>
          <a:p>
            <a:pPr>
              <a:buClr>
                <a:srgbClr val="FFFFFF">
                  <a:lumMod val="65000"/>
                </a:srgbClr>
              </a:buClr>
            </a:pPr>
            <a:r>
              <a:rPr lang="en-US" sz="1600" dirty="0" smtClean="0">
                <a:solidFill>
                  <a:srgbClr val="326295">
                    <a:lumMod val="75000"/>
                  </a:srgbClr>
                </a:solidFill>
              </a:rPr>
              <a:t>Public Impact. (2015a). </a:t>
            </a:r>
            <a:r>
              <a:rPr lang="en-US" sz="1600" i="1" dirty="0" smtClean="0">
                <a:solidFill>
                  <a:srgbClr val="326295">
                    <a:lumMod val="75000"/>
                  </a:srgbClr>
                </a:solidFill>
              </a:rPr>
              <a:t>Opportunity culture recruitment toolkit. </a:t>
            </a:r>
            <a:r>
              <a:rPr lang="en-US" sz="1600" dirty="0" smtClean="0">
                <a:solidFill>
                  <a:srgbClr val="326295">
                    <a:lumMod val="75000"/>
                  </a:srgbClr>
                </a:solidFill>
              </a:rPr>
              <a:t>Chapel Hill, NC: Author. Retrieved </a:t>
            </a:r>
            <a:r>
              <a:rPr lang="en-US" sz="1600" dirty="0">
                <a:solidFill>
                  <a:srgbClr val="326295">
                    <a:lumMod val="75000"/>
                  </a:srgbClr>
                </a:solidFill>
              </a:rPr>
              <a:t>from </a:t>
            </a:r>
            <a:r>
              <a:rPr lang="en-US" sz="1600" dirty="0">
                <a:solidFill>
                  <a:srgbClr val="326295">
                    <a:lumMod val="75000"/>
                  </a:srgbClr>
                </a:solidFill>
                <a:hlinkClick r:id="rId4"/>
              </a:rPr>
              <a:t>http://opportunityculture.org/wp-content/uploads/2015/04/Recruitment_Toolkit-Public_Impact.pdf </a:t>
            </a:r>
            <a:endParaRPr lang="en-US" sz="1600" dirty="0" smtClean="0">
              <a:solidFill>
                <a:srgbClr val="326295">
                  <a:lumMod val="75000"/>
                </a:srgbClr>
              </a:solidFill>
            </a:endParaRPr>
          </a:p>
          <a:p>
            <a:pPr lvl="0">
              <a:buClr>
                <a:srgbClr val="FFFFFF">
                  <a:lumMod val="65000"/>
                </a:srgbClr>
              </a:buClr>
            </a:pPr>
            <a:r>
              <a:rPr lang="en-US" sz="1600" dirty="0" smtClean="0">
                <a:solidFill>
                  <a:srgbClr val="326295">
                    <a:lumMod val="75000"/>
                  </a:srgbClr>
                </a:solidFill>
              </a:rPr>
              <a:t>Public Impact. (2015b). </a:t>
            </a:r>
            <a:r>
              <a:rPr lang="en-US" sz="1600" i="1" dirty="0" smtClean="0">
                <a:solidFill>
                  <a:srgbClr val="326295">
                    <a:lumMod val="75000"/>
                  </a:srgbClr>
                </a:solidFill>
              </a:rPr>
              <a:t>Opportunity culture selection toolkit</a:t>
            </a:r>
            <a:r>
              <a:rPr lang="en-US" sz="1600" i="1" dirty="0">
                <a:solidFill>
                  <a:srgbClr val="326295">
                    <a:lumMod val="75000"/>
                  </a:srgbClr>
                </a:solidFill>
              </a:rPr>
              <a:t>. </a:t>
            </a:r>
            <a:r>
              <a:rPr lang="en-US" sz="1600" dirty="0">
                <a:solidFill>
                  <a:srgbClr val="326295">
                    <a:lumMod val="75000"/>
                  </a:srgbClr>
                </a:solidFill>
              </a:rPr>
              <a:t>Chapel Hill, NC: Author. Retrieved from </a:t>
            </a:r>
            <a:r>
              <a:rPr lang="en-US" sz="1600" dirty="0" smtClean="0">
                <a:solidFill>
                  <a:srgbClr val="326295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1600" dirty="0">
                <a:solidFill>
                  <a:srgbClr val="326295">
                    <a:lumMod val="75000"/>
                  </a:srgbClr>
                </a:solidFill>
                <a:hlinkClick r:id="rId5"/>
              </a:rPr>
              <a:t>://opportunityculture.org/selection-toolkit</a:t>
            </a:r>
            <a:r>
              <a:rPr lang="en-US" sz="1600" dirty="0" smtClean="0">
                <a:solidFill>
                  <a:srgbClr val="326295">
                    <a:lumMod val="75000"/>
                  </a:srgbClr>
                </a:solidFill>
                <a:hlinkClick r:id="rId5"/>
              </a:rPr>
              <a:t>/</a:t>
            </a:r>
            <a:r>
              <a:rPr lang="en-US" sz="1600" dirty="0" smtClean="0">
                <a:solidFill>
                  <a:srgbClr val="326295">
                    <a:lumMod val="75000"/>
                  </a:srgbClr>
                </a:solidFill>
              </a:rPr>
              <a:t> </a:t>
            </a:r>
          </a:p>
          <a:p>
            <a:pPr>
              <a:buClr>
                <a:srgbClr val="FFFFFF">
                  <a:lumMod val="65000"/>
                </a:srgbClr>
              </a:buClr>
            </a:pPr>
            <a:r>
              <a:rPr lang="en-US" sz="1600" dirty="0" smtClean="0">
                <a:solidFill>
                  <a:srgbClr val="326295">
                    <a:lumMod val="75000"/>
                  </a:srgbClr>
                </a:solidFill>
              </a:rPr>
              <a:t>Spencer, L. M., &amp; Spencer, S. M. (1993). </a:t>
            </a:r>
            <a:r>
              <a:rPr lang="en-US" sz="1600" i="1" dirty="0" smtClean="0">
                <a:solidFill>
                  <a:srgbClr val="326295">
                    <a:lumMod val="75000"/>
                  </a:srgbClr>
                </a:solidFill>
              </a:rPr>
              <a:t>Competence at work: Models for superior performance. </a:t>
            </a:r>
            <a:r>
              <a:rPr lang="en-US" sz="1600" dirty="0" smtClean="0">
                <a:solidFill>
                  <a:srgbClr val="326295">
                    <a:lumMod val="75000"/>
                  </a:srgbClr>
                </a:solidFill>
              </a:rPr>
              <a:t>New York, NY: John Wiley and Sons.</a:t>
            </a:r>
          </a:p>
          <a:p>
            <a:pPr>
              <a:buClr>
                <a:srgbClr val="FFFFFF">
                  <a:lumMod val="65000"/>
                </a:srgbClr>
              </a:buClr>
            </a:pPr>
            <a:r>
              <a:rPr lang="en-US" sz="1600" dirty="0">
                <a:solidFill>
                  <a:srgbClr val="326295">
                    <a:lumMod val="75000"/>
                  </a:srgbClr>
                </a:solidFill>
              </a:rPr>
              <a:t>Steiner, L., &amp; Hassel, E. A. (2011). </a:t>
            </a:r>
            <a:r>
              <a:rPr lang="en-US" sz="1600" i="1" dirty="0">
                <a:solidFill>
                  <a:srgbClr val="326295">
                    <a:lumMod val="75000"/>
                  </a:srgbClr>
                </a:solidFill>
              </a:rPr>
              <a:t>Using competencies to improve school turnaround principal success.</a:t>
            </a:r>
            <a:r>
              <a:rPr lang="en-US" sz="1600" dirty="0">
                <a:solidFill>
                  <a:srgbClr val="326295">
                    <a:lumMod val="75000"/>
                  </a:srgbClr>
                </a:solidFill>
              </a:rPr>
              <a:t> Charlottesville: University of Virginia’s Darden/Curry Partnership for Leaders in Education. </a:t>
            </a:r>
            <a:r>
              <a:rPr lang="en-US" sz="1600" dirty="0"/>
              <a:t>Retrieved from </a:t>
            </a:r>
            <a:r>
              <a:rPr lang="en-US" sz="1600" u="sng" dirty="0">
                <a:hlinkClick r:id="rId6"/>
              </a:rPr>
              <a:t>http://www.darden.virginia.edu/uploadedFiles/Darden_Web/Content/Faculty_Research/Research_Centers_and_Initiatives/Darden_Curry_PLE/School_Turnaround/using-competencies-to-improve-school-turnaround.pdf</a:t>
            </a:r>
            <a:endParaRPr lang="en-US" sz="1600" u="sng" dirty="0"/>
          </a:p>
          <a:p>
            <a:pPr>
              <a:buClr>
                <a:srgbClr val="FFFFFF">
                  <a:lumMod val="65000"/>
                </a:srgbClr>
              </a:buClr>
            </a:pPr>
            <a:r>
              <a:rPr lang="en-US" sz="1600" dirty="0">
                <a:solidFill>
                  <a:srgbClr val="326295">
                    <a:lumMod val="75000"/>
                  </a:srgbClr>
                </a:solidFill>
              </a:rPr>
              <a:t>TNTP. (2006). </a:t>
            </a:r>
            <a:r>
              <a:rPr lang="en-US" sz="1600" i="1" dirty="0">
                <a:solidFill>
                  <a:srgbClr val="326295">
                    <a:lumMod val="75000"/>
                  </a:srgbClr>
                </a:solidFill>
              </a:rPr>
              <a:t>Improved principal hiring: The New Teacher Project’s findings and recommendations for urban schools. </a:t>
            </a:r>
            <a:r>
              <a:rPr lang="en-US" sz="1600" dirty="0">
                <a:solidFill>
                  <a:srgbClr val="326295">
                    <a:lumMod val="75000"/>
                  </a:srgbClr>
                </a:solidFill>
              </a:rPr>
              <a:t>Brooklyn, NY: Author. Retrieved from </a:t>
            </a:r>
            <a:r>
              <a:rPr lang="en-US" sz="1600" u="sng" dirty="0">
                <a:solidFill>
                  <a:srgbClr val="326295">
                    <a:lumMod val="75000"/>
                  </a:srgbClr>
                </a:solidFill>
                <a:hlinkClick r:id="rId7"/>
              </a:rPr>
              <a:t>http://www.broadeducation.org/asset/1128-tntpimprovedprincipalhiring.pdf</a:t>
            </a:r>
            <a:endParaRPr lang="en-US" sz="1600" dirty="0">
              <a:solidFill>
                <a:srgbClr val="326295">
                  <a:lumMod val="75000"/>
                </a:srgbClr>
              </a:solidFill>
            </a:endParaRPr>
          </a:p>
          <a:p>
            <a:pPr lvl="0">
              <a:buClr>
                <a:srgbClr val="FFFFFF">
                  <a:lumMod val="65000"/>
                </a:srgbClr>
              </a:buClr>
            </a:pPr>
            <a:endParaRPr lang="en-US" sz="1600" dirty="0">
              <a:solidFill>
                <a:srgbClr val="326295">
                  <a:lumMod val="75000"/>
                </a:srgbClr>
              </a:solidFill>
            </a:endParaRPr>
          </a:p>
          <a:p>
            <a:pPr lvl="0">
              <a:buClr>
                <a:srgbClr val="FFFFFF">
                  <a:lumMod val="65000"/>
                </a:srgbClr>
              </a:buClr>
            </a:pPr>
            <a:endParaRPr lang="en-US" sz="1600" dirty="0">
              <a:solidFill>
                <a:srgbClr val="326295">
                  <a:lumMod val="75000"/>
                </a:srgbClr>
              </a:solidFill>
            </a:endParaRPr>
          </a:p>
          <a:p>
            <a:endParaRPr lang="en-US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2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i="1" dirty="0" smtClean="0"/>
              <a:t>For more information on the Partner Organizations: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Center on Great Teachers and Leaders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://www.gtlcenter.org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Center on School Turnaround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://centeronschoolturnaround.org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Public Impact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://publicimpact.com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Darden/Curry </a:t>
            </a:r>
            <a:r>
              <a:rPr lang="en-US" dirty="0"/>
              <a:t>Partnership for Leaders in </a:t>
            </a:r>
            <a:r>
              <a:rPr lang="en-US" dirty="0" smtClean="0"/>
              <a:t>Education</a:t>
            </a:r>
            <a:br>
              <a:rPr lang="en-US" dirty="0" smtClean="0"/>
            </a:b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://www.darden.virginia.edu/darden-curry-ple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1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Overview, Outcomes, and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B8B9-B651-4439-A868-E8F04EF814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Presenter Name</a:t>
            </a:r>
          </a:p>
          <a:p>
            <a:pPr lvl="0"/>
            <a:r>
              <a:rPr lang="en-US" dirty="0" smtClean="0"/>
              <a:t>Address</a:t>
            </a:r>
          </a:p>
          <a:p>
            <a:pPr lvl="0"/>
            <a:r>
              <a:rPr lang="en-US" dirty="0" smtClean="0"/>
              <a:t>Phone</a:t>
            </a:r>
          </a:p>
          <a:p>
            <a:pPr lvl="0"/>
            <a:r>
              <a:rPr lang="en-US" dirty="0" smtClean="0"/>
              <a:t>Email</a:t>
            </a:r>
          </a:p>
          <a:p>
            <a:pPr lvl="0"/>
            <a:r>
              <a:rPr lang="en-US" dirty="0" smtClean="0"/>
              <a:t>Website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911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Professional Learning Module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i="1" dirty="0" smtClean="0"/>
              <a:t>Recruit, Select, and Support: Turnaround Leader Competencies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Part 1: Understanding Turnaround Leader Competencies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Part 2: Recruiting and Selecting Turnaround Leaders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Part 3: Developing and Supporting Turnaround Leaders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300" dirty="0" smtClean="0"/>
              <a:t>Using Turnaround Leader Competencies</a:t>
            </a:r>
            <a:endParaRPr lang="en-US" sz="4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smtClean="0">
                <a:solidFill>
                  <a:srgbClr val="FFFFFF">
                    <a:lumMod val="75000"/>
                  </a:srgbClr>
                </a:solidFill>
              </a:rPr>
              <a:pPr algn="r"/>
              <a:t>5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4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48775" y="2117379"/>
            <a:ext cx="3026540" cy="10971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Organizations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6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88" y="4471136"/>
            <a:ext cx="3139402" cy="1003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698" y="4471136"/>
            <a:ext cx="3982694" cy="1026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" y="2353561"/>
            <a:ext cx="3544776" cy="63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1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Part 1: Understanding Turnaround Leader </a:t>
            </a:r>
            <a:r>
              <a:rPr lang="en-US" dirty="0" smtClean="0"/>
              <a:t>Competencies</a:t>
            </a:r>
          </a:p>
          <a:p>
            <a:pPr lvl="0"/>
            <a:r>
              <a:rPr lang="en-US" dirty="0" smtClean="0"/>
              <a:t>Acknowledged the unique challenges of leading school turnaround.</a:t>
            </a:r>
          </a:p>
          <a:p>
            <a:pPr lvl="0"/>
            <a:r>
              <a:rPr lang="en-US" dirty="0" smtClean="0"/>
              <a:t>Identified leader competencies and actions associated with turnaround success.</a:t>
            </a:r>
          </a:p>
          <a:p>
            <a:pPr lvl="0"/>
            <a:r>
              <a:rPr lang="en-US" dirty="0" smtClean="0"/>
              <a:t>Explored the importance of competencies in turnaround leader selection and development.</a:t>
            </a:r>
          </a:p>
          <a:p>
            <a:r>
              <a:rPr lang="en-US" dirty="0" smtClean="0"/>
              <a:t>Analyzed school leader behaviors to identify evidence of competencies.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7388" y="318053"/>
            <a:ext cx="8456612" cy="1197709"/>
          </a:xfrm>
        </p:spPr>
        <p:txBody>
          <a:bodyPr>
            <a:noAutofit/>
          </a:bodyPr>
          <a:lstStyle/>
          <a:p>
            <a:r>
              <a:rPr lang="en-US" sz="4000" dirty="0" smtClean="0"/>
              <a:t>Part 1: Review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Part 2: Recruiting and Selecting Turnaround Leaders</a:t>
            </a:r>
          </a:p>
          <a:p>
            <a:pPr lvl="0"/>
            <a:r>
              <a:rPr lang="en-US" dirty="0" smtClean="0"/>
              <a:t>Understand the importance of competencies in recruiting and selecting turnaround leaders. </a:t>
            </a:r>
          </a:p>
          <a:p>
            <a:pPr lvl="0"/>
            <a:r>
              <a:rPr lang="en-US" dirty="0" smtClean="0"/>
              <a:t>Explore ways to recruit leaders with competencies to turn around persistently low-performing schools.</a:t>
            </a:r>
          </a:p>
          <a:p>
            <a:pPr lvl="0"/>
            <a:r>
              <a:rPr lang="en-US" dirty="0" smtClean="0"/>
              <a:t>Experience a competency-based interview and selection process for turnaround leaders.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7388" y="318053"/>
            <a:ext cx="8404573" cy="1197709"/>
          </a:xfrm>
        </p:spPr>
        <p:txBody>
          <a:bodyPr>
            <a:noAutofit/>
          </a:bodyPr>
          <a:lstStyle/>
          <a:p>
            <a:r>
              <a:rPr lang="en-US" sz="4000" dirty="0" smtClean="0"/>
              <a:t>Part 2: Outcomes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1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Part 2: Recruiting and Selecting Turnaround </a:t>
            </a:r>
            <a:r>
              <a:rPr lang="en-US" dirty="0" smtClean="0"/>
              <a:t>Leaders</a:t>
            </a:r>
          </a:p>
          <a:p>
            <a:r>
              <a:rPr lang="en-US" dirty="0" smtClean="0"/>
              <a:t>Overview, outcomes, and agenda</a:t>
            </a:r>
          </a:p>
          <a:p>
            <a:r>
              <a:rPr lang="en-US" dirty="0" smtClean="0"/>
              <a:t>Turnaround leader talent management</a:t>
            </a:r>
          </a:p>
          <a:p>
            <a:r>
              <a:rPr lang="en-US" dirty="0" smtClean="0"/>
              <a:t>Competency-based recruitment of turnaround leaders</a:t>
            </a:r>
          </a:p>
          <a:p>
            <a:r>
              <a:rPr lang="en-US" dirty="0" smtClean="0"/>
              <a:t>Competency-based selection of turnaround leaders</a:t>
            </a:r>
          </a:p>
          <a:p>
            <a:r>
              <a:rPr lang="en-US" dirty="0" smtClean="0"/>
              <a:t>Closing and next steps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Part 2: Agenda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8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707_TheEquityProjectTemplate_010314b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TL Co-Brand Blank PPT_Template_060915" id="{30C3220B-13F7-46E8-B0D1-DC0BCEF646D8}" vid="{E772BEE9-1339-4870-B3DF-1AB4E0878F21}"/>
    </a:ext>
  </a:extLst>
</a:theme>
</file>

<file path=ppt/theme/theme2.xml><?xml version="1.0" encoding="utf-8"?>
<a:theme xmlns:a="http://schemas.openxmlformats.org/drawingml/2006/main" name="Divider Master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TL Co-Brand Blank PPT_Template_060915" id="{30C3220B-13F7-46E8-B0D1-DC0BCEF646D8}" vid="{9CA11C0F-EE13-4C58-8C51-0CDB871EFBCE}"/>
    </a:ext>
  </a:extLst>
</a:theme>
</file>

<file path=ppt/theme/theme3.xml><?xml version="1.0" encoding="utf-8"?>
<a:theme xmlns:a="http://schemas.openxmlformats.org/drawingml/2006/main" name="Basic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Basic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TL Co-Brand Blank PPT_Template_060915" id="{30C3220B-13F7-46E8-B0D1-DC0BCEF646D8}" vid="{C49B496E-A6D8-414E-8BD3-C46A1268D531}"/>
    </a:ext>
  </a:extLst>
</a:theme>
</file>

<file path=ppt/theme/theme4.xml><?xml version="1.0" encoding="utf-8"?>
<a:theme xmlns:a="http://schemas.openxmlformats.org/drawingml/2006/main" name="Contact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TL Co-Brand Blank PPT_Template_060915" id="{30C3220B-13F7-46E8-B0D1-DC0BCEF646D8}" vid="{B99E914C-5209-44B4-A5BA-C8A5CA6B5017}"/>
    </a:ext>
  </a:extLst>
</a:theme>
</file>

<file path=ppt/theme/theme5.xml><?xml version="1.0" encoding="utf-8"?>
<a:theme xmlns:a="http://schemas.openxmlformats.org/drawingml/2006/main" name="1_3707_TheEquityProjectTemplate_010314b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TL Co-Brand Blank PPT_Template_060915" id="{30C3220B-13F7-46E8-B0D1-DC0BCEF646D8}" vid="{E772BEE9-1339-4870-B3DF-1AB4E0878F21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F0D4BE4B24DF47B0F2A67E59827B8A" ma:contentTypeVersion="0" ma:contentTypeDescription="Create a new document." ma:contentTypeScope="" ma:versionID="98b19dced10fee9260617b3800262ef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2021ba225aa18a67e72afaf32d2e6e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78DE03-1B1E-4BB3-BFB8-1FE8E8D9056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0609D73-AA5B-4BC5-8688-EB65074A2C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09652C8-D67B-4FF3-B7BB-E3551F138D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GTL_PowerPoint_Template_05-01-13</Template>
  <TotalTime>23332</TotalTime>
  <Words>1905</Words>
  <Application>Microsoft Office PowerPoint</Application>
  <PresentationFormat>On-screen Show (4:3)</PresentationFormat>
  <Paragraphs>305</Paragraphs>
  <Slides>40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3707_TheEquityProjectTemplate_010314b</vt:lpstr>
      <vt:lpstr>Divider Master</vt:lpstr>
      <vt:lpstr>Basic</vt:lpstr>
      <vt:lpstr>Contact</vt:lpstr>
      <vt:lpstr>1_3707_TheEquityProjectTemplate_010314b</vt:lpstr>
      <vt:lpstr>Recruit, Select, and Support: Turnaround Leader Competencies</vt:lpstr>
      <vt:lpstr>Welcome and Introductions</vt:lpstr>
      <vt:lpstr>Introductions</vt:lpstr>
      <vt:lpstr>Overview, Outcomes, and Agenda</vt:lpstr>
      <vt:lpstr>Using Turnaround Leader Competencies</vt:lpstr>
      <vt:lpstr>Partner Organizations</vt:lpstr>
      <vt:lpstr>Part 1: Review </vt:lpstr>
      <vt:lpstr>Part 2: Outcomes</vt:lpstr>
      <vt:lpstr>Part 2: Agenda</vt:lpstr>
      <vt:lpstr>Warm Up: Metaphorical Thinking</vt:lpstr>
      <vt:lpstr>Competency-Based  Talent Management</vt:lpstr>
      <vt:lpstr>Talent Development Framework</vt:lpstr>
      <vt:lpstr>Turnaround Leaders</vt:lpstr>
      <vt:lpstr>Turnaround Leader Competencies</vt:lpstr>
      <vt:lpstr>Competency-Based Talent Management</vt:lpstr>
      <vt:lpstr>Talent Management</vt:lpstr>
      <vt:lpstr>Activity: Principal Hiring Scorecard</vt:lpstr>
      <vt:lpstr>Reflection: Competency-Based  Leader Selection</vt:lpstr>
      <vt:lpstr>Recruiting Turnaround Leaders</vt:lpstr>
      <vt:lpstr>Obstacles to Hiring Turnaround Leaders</vt:lpstr>
      <vt:lpstr>How Can We Improve the Process?</vt:lpstr>
      <vt:lpstr>Recruitment and Selection Process</vt:lpstr>
      <vt:lpstr>Building a Candidate Pool</vt:lpstr>
      <vt:lpstr>Competency-Based Recruiting</vt:lpstr>
      <vt:lpstr>Activity: Recruitment</vt:lpstr>
      <vt:lpstr>Selecting Turnaround Leaders</vt:lpstr>
      <vt:lpstr>Recruitment and Selection Process</vt:lpstr>
      <vt:lpstr>Interview Role Play</vt:lpstr>
      <vt:lpstr>Behavioral Event Interviews</vt:lpstr>
      <vt:lpstr>Overview of the Behavioral Event Interview Process</vt:lpstr>
      <vt:lpstr>Interview Role Play</vt:lpstr>
      <vt:lpstr>Turnaround Leader Competencies</vt:lpstr>
      <vt:lpstr>Matching Leaders and Schools</vt:lpstr>
      <vt:lpstr>Closing and Next Steps</vt:lpstr>
      <vt:lpstr>Wrap-Up: Reflection</vt:lpstr>
      <vt:lpstr>Using Turnaround Leader Competencies</vt:lpstr>
      <vt:lpstr>References</vt:lpstr>
      <vt:lpstr>References</vt:lpstr>
      <vt:lpstr>Partner Organizations</vt:lpstr>
      <vt:lpstr>PowerPoint Presentation</vt:lpstr>
    </vt:vector>
  </TitlesOfParts>
  <Company>American Institutes for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Using This Template</dc:title>
  <dc:creator>wgrays</dc:creator>
  <cp:lastModifiedBy>Fipaza, Jenni</cp:lastModifiedBy>
  <cp:revision>412</cp:revision>
  <cp:lastPrinted>2015-10-06T14:08:10Z</cp:lastPrinted>
  <dcterms:created xsi:type="dcterms:W3CDTF">2015-05-25T17:37:15Z</dcterms:created>
  <dcterms:modified xsi:type="dcterms:W3CDTF">2015-10-09T19:02:37Z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0x01010031F0D4BE4B24DF47B0F2A67E59827B8A</vt:lpwstr>
  </property>
  <property fmtid="{D5CDD505-2E9C-101B-9397-08002B2CF9AE}" pid="3" name="_dlc_DocIdItemGuid">
    <vt:lpwstr>ff09f511-a748-415d-a017-af68eb9f4fb0</vt:lpwstr>
  </property>
  <property fmtid="{D5CDD505-2E9C-101B-9397-08002B2CF9AE}" pid="4" name="Order">
    <vt:r8>59300</vt:r8>
  </property>
</Properties>
</file>