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tags/tag13.xml" ContentType="application/vnd.openxmlformats-officedocument.presentationml.tags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4.xml" ContentType="application/vnd.openxmlformats-officedocument.presentationml.tags+xml"/>
  <Override PartName="/ppt/notesSlides/notesSlide16.xml" ContentType="application/vnd.openxmlformats-officedocument.presentationml.notesSlide+xml"/>
  <Override PartName="/ppt/tags/tag15.xml" ContentType="application/vnd.openxmlformats-officedocument.presentationml.tags+xml"/>
  <Override PartName="/ppt/notesSlides/notesSlide17.xml" ContentType="application/vnd.openxmlformats-officedocument.presentationml.notesSlide+xml"/>
  <Override PartName="/ppt/tags/tag16.xml" ContentType="application/vnd.openxmlformats-officedocument.presentationml.tags+xml"/>
  <Override PartName="/ppt/notesSlides/notesSlide18.xml" ContentType="application/vnd.openxmlformats-officedocument.presentationml.notesSlide+xml"/>
  <Override PartName="/ppt/tags/tag17.xml" ContentType="application/vnd.openxmlformats-officedocument.presentationml.tags+xml"/>
  <Override PartName="/ppt/notesSlides/notesSlide19.xml" ContentType="application/vnd.openxmlformats-officedocument.presentationml.notesSlide+xml"/>
  <Override PartName="/ppt/tags/tag18.xml" ContentType="application/vnd.openxmlformats-officedocument.presentationml.tags+xml"/>
  <Override PartName="/ppt/notesSlides/notesSlide20.xml" ContentType="application/vnd.openxmlformats-officedocument.presentationml.notesSlide+xml"/>
  <Override PartName="/ppt/tags/tag19.xml" ContentType="application/vnd.openxmlformats-officedocument.presentationml.tags+xml"/>
  <Override PartName="/ppt/notesSlides/notesSlide21.xml" ContentType="application/vnd.openxmlformats-officedocument.presentationml.notesSlide+xml"/>
  <Override PartName="/ppt/tags/tag20.xml" ContentType="application/vnd.openxmlformats-officedocument.presentationml.tags+xml"/>
  <Override PartName="/ppt/notesSlides/notesSlide22.xml" ContentType="application/vnd.openxmlformats-officedocument.presentationml.notesSlide+xml"/>
  <Override PartName="/ppt/tags/tag21.xml" ContentType="application/vnd.openxmlformats-officedocument.presentationml.tags+xml"/>
  <Override PartName="/ppt/notesSlides/notesSlide23.xml" ContentType="application/vnd.openxmlformats-officedocument.presentationml.notesSlide+xml"/>
  <Override PartName="/ppt/tags/tag22.xml" ContentType="application/vnd.openxmlformats-officedocument.presentationml.tags+xml"/>
  <Override PartName="/ppt/notesSlides/notesSlide24.xml" ContentType="application/vnd.openxmlformats-officedocument.presentationml.notesSlide+xml"/>
  <Override PartName="/ppt/tags/tag23.xml" ContentType="application/vnd.openxmlformats-officedocument.presentationml.tags+xml"/>
  <Override PartName="/ppt/notesSlides/notesSlide25.xml" ContentType="application/vnd.openxmlformats-officedocument.presentationml.notesSlide+xml"/>
  <Override PartName="/ppt/tags/tag24.xml" ContentType="application/vnd.openxmlformats-officedocument.presentationml.tags+xml"/>
  <Override PartName="/ppt/notesSlides/notesSlide26.xml" ContentType="application/vnd.openxmlformats-officedocument.presentationml.notesSlide+xml"/>
  <Override PartName="/ppt/tags/tag25.xml" ContentType="application/vnd.openxmlformats-officedocument.presentationml.tags+xml"/>
  <Override PartName="/ppt/notesSlides/notesSlide27.xml" ContentType="application/vnd.openxmlformats-officedocument.presentationml.notesSlide+xml"/>
  <Override PartName="/ppt/tags/tag26.xml" ContentType="application/vnd.openxmlformats-officedocument.presentationml.tags+xml"/>
  <Override PartName="/ppt/notesSlides/notesSlide28.xml" ContentType="application/vnd.openxmlformats-officedocument.presentationml.notesSlide+xml"/>
  <Override PartName="/ppt/tags/tag27.xml" ContentType="application/vnd.openxmlformats-officedocument.presentationml.tags+xml"/>
  <Override PartName="/ppt/notesSlides/notesSlide29.xml" ContentType="application/vnd.openxmlformats-officedocument.presentationml.notesSlide+xml"/>
  <Override PartName="/ppt/tags/tag28.xml" ContentType="application/vnd.openxmlformats-officedocument.presentationml.tags+xml"/>
  <Override PartName="/ppt/notesSlides/notesSlide30.xml" ContentType="application/vnd.openxmlformats-officedocument.presentationml.notesSlide+xml"/>
  <Override PartName="/ppt/tags/tag29.xml" ContentType="application/vnd.openxmlformats-officedocument.presentationml.tags+xml"/>
  <Override PartName="/ppt/notesSlides/notesSlide31.xml" ContentType="application/vnd.openxmlformats-officedocument.presentationml.notesSlide+xml"/>
  <Override PartName="/ppt/tags/tag30.xml" ContentType="application/vnd.openxmlformats-officedocument.presentationml.tags+xml"/>
  <Override PartName="/ppt/notesSlides/notesSlide32.xml" ContentType="application/vnd.openxmlformats-officedocument.presentationml.notesSlide+xml"/>
  <Override PartName="/ppt/tags/tag31.xml" ContentType="application/vnd.openxmlformats-officedocument.presentationml.tags+xml"/>
  <Override PartName="/ppt/notesSlides/notesSlide3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32.xml" ContentType="application/vnd.openxmlformats-officedocument.presentationml.tags+xml"/>
  <Override PartName="/ppt/notesSlides/notesSlide34.xml" ContentType="application/vnd.openxmlformats-officedocument.presentationml.notesSlide+xml"/>
  <Override PartName="/ppt/tags/tag33.xml" ContentType="application/vnd.openxmlformats-officedocument.presentationml.tags+xml"/>
  <Override PartName="/ppt/notesSlides/notesSlide35.xml" ContentType="application/vnd.openxmlformats-officedocument.presentationml.notesSlide+xml"/>
  <Override PartName="/ppt/tags/tag34.xml" ContentType="application/vnd.openxmlformats-officedocument.presentationml.tags+xml"/>
  <Override PartName="/ppt/notesSlides/notesSlide36.xml" ContentType="application/vnd.openxmlformats-officedocument.presentationml.notesSlide+xml"/>
  <Override PartName="/ppt/tags/tag35.xml" ContentType="application/vnd.openxmlformats-officedocument.presentationml.tags+xml"/>
  <Override PartName="/ppt/notesSlides/notesSlide37.xml" ContentType="application/vnd.openxmlformats-officedocument.presentationml.notesSlide+xml"/>
  <Override PartName="/ppt/tags/tag36.xml" ContentType="application/vnd.openxmlformats-officedocument.presentationml.tags+xml"/>
  <Override PartName="/ppt/notesSlides/notesSlide38.xml" ContentType="application/vnd.openxmlformats-officedocument.presentationml.notesSlide+xml"/>
  <Override PartName="/ppt/tags/tag37.xml" ContentType="application/vnd.openxmlformats-officedocument.presentationml.tags+xml"/>
  <Override PartName="/ppt/notesSlides/notesSlide39.xml" ContentType="application/vnd.openxmlformats-officedocument.presentationml.notesSlide+xml"/>
  <Override PartName="/ppt/tags/tag38.xml" ContentType="application/vnd.openxmlformats-officedocument.presentationml.tags+xml"/>
  <Override PartName="/ppt/notesSlides/notesSlide40.xml" ContentType="application/vnd.openxmlformats-officedocument.presentationml.notesSlide+xml"/>
  <Override PartName="/ppt/tags/tag39.xml" ContentType="application/vnd.openxmlformats-officedocument.presentationml.tags+xml"/>
  <Override PartName="/ppt/notesSlides/notesSlide41.xml" ContentType="application/vnd.openxmlformats-officedocument.presentationml.notesSlide+xml"/>
  <Override PartName="/ppt/tags/tag40.xml" ContentType="application/vnd.openxmlformats-officedocument.presentationml.tags+xml"/>
  <Override PartName="/ppt/notesSlides/notesSlide42.xml" ContentType="application/vnd.openxmlformats-officedocument.presentationml.notesSlide+xml"/>
  <Override PartName="/ppt/tags/tag41.xml" ContentType="application/vnd.openxmlformats-officedocument.presentationml.tags+xml"/>
  <Override PartName="/ppt/notesSlides/notesSlide43.xml" ContentType="application/vnd.openxmlformats-officedocument.presentationml.notesSlide+xml"/>
  <Override PartName="/ppt/tags/tag42.xml" ContentType="application/vnd.openxmlformats-officedocument.presentationml.tags+xml"/>
  <Override PartName="/ppt/notesSlides/notesSlide44.xml" ContentType="application/vnd.openxmlformats-officedocument.presentationml.notesSlide+xml"/>
  <Override PartName="/ppt/tags/tag43.xml" ContentType="application/vnd.openxmlformats-officedocument.presentationml.tags+xml"/>
  <Override PartName="/ppt/notesSlides/notesSlide45.xml" ContentType="application/vnd.openxmlformats-officedocument.presentationml.notesSlide+xml"/>
  <Override PartName="/ppt/tags/tag44.xml" ContentType="application/vnd.openxmlformats-officedocument.presentationml.tags+xml"/>
  <Override PartName="/ppt/notesSlides/notesSlide46.xml" ContentType="application/vnd.openxmlformats-officedocument.presentationml.notesSlide+xml"/>
  <Override PartName="/ppt/tags/tag45.xml" ContentType="application/vnd.openxmlformats-officedocument.presentationml.tags+xml"/>
  <Override PartName="/ppt/notesSlides/notesSlide47.xml" ContentType="application/vnd.openxmlformats-officedocument.presentationml.notesSlide+xml"/>
  <Override PartName="/ppt/tags/tag46.xml" ContentType="application/vnd.openxmlformats-officedocument.presentationml.tags+xml"/>
  <Override PartName="/ppt/notesSlides/notesSlide48.xml" ContentType="application/vnd.openxmlformats-officedocument.presentationml.notesSlide+xml"/>
  <Override PartName="/ppt/tags/tag47.xml" ContentType="application/vnd.openxmlformats-officedocument.presentationml.tags+xml"/>
  <Override PartName="/ppt/notesSlides/notesSlide49.xml" ContentType="application/vnd.openxmlformats-officedocument.presentationml.notesSlide+xml"/>
  <Override PartName="/ppt/tags/tag4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  <p:sldMasterId id="2147483650" r:id="rId5"/>
    <p:sldMasterId id="2147483658" r:id="rId6"/>
    <p:sldMasterId id="2147483662" r:id="rId7"/>
  </p:sldMasterIdLst>
  <p:notesMasterIdLst>
    <p:notesMasterId r:id="rId57"/>
  </p:notesMasterIdLst>
  <p:handoutMasterIdLst>
    <p:handoutMasterId r:id="rId58"/>
  </p:handoutMasterIdLst>
  <p:sldIdLst>
    <p:sldId id="481" r:id="rId8"/>
    <p:sldId id="404" r:id="rId9"/>
    <p:sldId id="478" r:id="rId10"/>
    <p:sldId id="469" r:id="rId11"/>
    <p:sldId id="435" r:id="rId12"/>
    <p:sldId id="434" r:id="rId13"/>
    <p:sldId id="494" r:id="rId14"/>
    <p:sldId id="509" r:id="rId15"/>
    <p:sldId id="432" r:id="rId16"/>
    <p:sldId id="484" r:id="rId17"/>
    <p:sldId id="504" r:id="rId18"/>
    <p:sldId id="501" r:id="rId19"/>
    <p:sldId id="544" r:id="rId20"/>
    <p:sldId id="534" r:id="rId21"/>
    <p:sldId id="482" r:id="rId22"/>
    <p:sldId id="500" r:id="rId23"/>
    <p:sldId id="532" r:id="rId24"/>
    <p:sldId id="522" r:id="rId25"/>
    <p:sldId id="533" r:id="rId26"/>
    <p:sldId id="547" r:id="rId27"/>
    <p:sldId id="437" r:id="rId28"/>
    <p:sldId id="447" r:id="rId29"/>
    <p:sldId id="505" r:id="rId30"/>
    <p:sldId id="506" r:id="rId31"/>
    <p:sldId id="507" r:id="rId32"/>
    <p:sldId id="518" r:id="rId33"/>
    <p:sldId id="508" r:id="rId34"/>
    <p:sldId id="485" r:id="rId35"/>
    <p:sldId id="535" r:id="rId36"/>
    <p:sldId id="545" r:id="rId37"/>
    <p:sldId id="536" r:id="rId38"/>
    <p:sldId id="538" r:id="rId39"/>
    <p:sldId id="539" r:id="rId40"/>
    <p:sldId id="540" r:id="rId41"/>
    <p:sldId id="541" r:id="rId42"/>
    <p:sldId id="542" r:id="rId43"/>
    <p:sldId id="439" r:id="rId44"/>
    <p:sldId id="486" r:id="rId45"/>
    <p:sldId id="543" r:id="rId46"/>
    <p:sldId id="448" r:id="rId47"/>
    <p:sldId id="441" r:id="rId48"/>
    <p:sldId id="428" r:id="rId49"/>
    <p:sldId id="519" r:id="rId50"/>
    <p:sldId id="530" r:id="rId51"/>
    <p:sldId id="430" r:id="rId52"/>
    <p:sldId id="502" r:id="rId53"/>
    <p:sldId id="546" r:id="rId54"/>
    <p:sldId id="479" r:id="rId55"/>
    <p:sldId id="480" r:id="rId5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>
        <p15:guide id="1" orient="horz" pos="568">
          <p15:clr>
            <a:srgbClr val="A4A3A4"/>
          </p15:clr>
        </p15:guide>
        <p15:guide id="2" orient="horz" pos="2414">
          <p15:clr>
            <a:srgbClr val="A4A3A4"/>
          </p15:clr>
        </p15:guide>
        <p15:guide id="3" orient="horz" pos="2270">
          <p15:clr>
            <a:srgbClr val="A4A3A4"/>
          </p15:clr>
        </p15:guide>
        <p15:guide id="4" orient="horz" pos="1010">
          <p15:clr>
            <a:srgbClr val="A4A3A4"/>
          </p15:clr>
        </p15:guide>
        <p15:guide id="5" orient="horz" pos="1154">
          <p15:clr>
            <a:srgbClr val="A4A3A4"/>
          </p15:clr>
        </p15:guide>
        <p15:guide id="6" orient="horz" pos="712">
          <p15:clr>
            <a:srgbClr val="A4A3A4"/>
          </p15:clr>
        </p15:guide>
        <p15:guide id="7" orient="horz" pos="88">
          <p15:clr>
            <a:srgbClr val="A4A3A4"/>
          </p15:clr>
        </p15:guide>
        <p15:guide id="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45" userDrawn="1">
          <p15:clr>
            <a:srgbClr val="A4A3A4"/>
          </p15:clr>
        </p15:guide>
        <p15:guide id="2" pos="2279" userDrawn="1">
          <p15:clr>
            <a:srgbClr val="A4A3A4"/>
          </p15:clr>
        </p15:guide>
        <p15:guide id="3" orient="horz" pos="3024" userDrawn="1">
          <p15:clr>
            <a:srgbClr val="A4A3A4"/>
          </p15:clr>
        </p15:guide>
        <p15:guide id="4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Linda Schuch" initials="" lastIdx="2" clrIdx="6"/>
  <p:cmAuthor id="1" name="Lucy Steiner" initials="LS" lastIdx="28" clrIdx="0">
    <p:extLst/>
  </p:cmAuthor>
  <p:cmAuthor id="8" name="Kendall King" initials="KK" lastIdx="151" clrIdx="7">
    <p:extLst/>
  </p:cmAuthor>
  <p:cmAuthor id="2" name="Bryan Hassel" initials="BH" lastIdx="16" clrIdx="1">
    <p:extLst/>
  </p:cmAuthor>
  <p:cmAuthor id="9" name="Kendall King" initials="KK [2]" lastIdx="1" clrIdx="9">
    <p:extLst/>
  </p:cmAuthor>
  <p:cmAuthor id="3" name="Jeanette Cornier" initials="JC" lastIdx="52" clrIdx="2">
    <p:extLst/>
  </p:cmAuthor>
  <p:cmAuthor id="10" name="dallas1" initials="d" lastIdx="13" clrIdx="10"/>
  <p:cmAuthor id="4" name="Cassie Lutterloh" initials="CL" lastIdx="1" clrIdx="8">
    <p:extLst/>
  </p:cmAuthor>
  <p:cmAuthor id="11" name="Kim O'Brien" initials="KO" lastIdx="8" clrIdx="11">
    <p:extLst>
      <p:ext uri="{19B8F6BF-5375-455C-9EA6-DF929625EA0E}">
        <p15:presenceInfo xmlns:p15="http://schemas.microsoft.com/office/powerpoint/2012/main" userId="Kim O'Brien" providerId="None"/>
      </p:ext>
    </p:extLst>
  </p:cmAuthor>
  <p:cmAuthor id="5" name="Barbour, Catherine" initials="BC" lastIdx="2" clrIdx="4"/>
  <p:cmAuthor id="6" name="Sheryl Nelson" initials="SN" lastIdx="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00604"/>
    <a:srgbClr val="D60D08"/>
    <a:srgbClr val="9E0A06"/>
    <a:srgbClr val="2C0302"/>
    <a:srgbClr val="90D731"/>
    <a:srgbClr val="75B323"/>
    <a:srgbClr val="2E4488"/>
    <a:srgbClr val="000000"/>
    <a:srgbClr val="FDB8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89259" autoAdjust="0"/>
  </p:normalViewPr>
  <p:slideViewPr>
    <p:cSldViewPr snapToGrid="0">
      <p:cViewPr varScale="1">
        <p:scale>
          <a:sx n="66" d="100"/>
          <a:sy n="66" d="100"/>
        </p:scale>
        <p:origin x="1500" y="72"/>
      </p:cViewPr>
      <p:guideLst>
        <p:guide orient="horz" pos="568"/>
        <p:guide orient="horz" pos="2414"/>
        <p:guide orient="horz" pos="2270"/>
        <p:guide orient="horz" pos="1010"/>
        <p:guide orient="horz" pos="1154"/>
        <p:guide orient="horz" pos="712"/>
        <p:guide orient="horz" pos="88"/>
        <p:guide/>
      </p:guideLst>
    </p:cSldViewPr>
  </p:slideViewPr>
  <p:outlineViewPr>
    <p:cViewPr>
      <p:scale>
        <a:sx n="33" d="100"/>
        <a:sy n="33" d="100"/>
      </p:scale>
      <p:origin x="0" y="58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13742"/>
    </p:cViewPr>
  </p:sorterViewPr>
  <p:notesViewPr>
    <p:cSldViewPr snapToGrid="0">
      <p:cViewPr varScale="1">
        <p:scale>
          <a:sx n="88" d="100"/>
          <a:sy n="88" d="100"/>
        </p:scale>
        <p:origin x="-3786" y="-114"/>
      </p:cViewPr>
      <p:guideLst>
        <p:guide orient="horz" pos="3045"/>
        <p:guide pos="2279"/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notesMaster" Target="notesMasters/notesMaster1.xml"/><Relationship Id="rId61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8D4AF1-AF46-D448-9B4D-EDE1397FE02D}" type="doc">
      <dgm:prSet loTypeId="urn:microsoft.com/office/officeart/2005/8/layout/cycle4#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FE3145-9CAC-3E48-8900-F8DD75BC7F42}">
      <dgm:prSet phldrT="[Text]" custT="1"/>
      <dgm:spPr/>
      <dgm:t>
        <a:bodyPr/>
        <a:lstStyle/>
        <a:p>
          <a:r>
            <a:rPr lang="en-US" sz="1400" dirty="0"/>
            <a:t>Driving for Results</a:t>
          </a:r>
        </a:p>
      </dgm:t>
    </dgm:pt>
    <dgm:pt modelId="{8D6B4A2F-F24E-0643-B2D4-13A30A05EAF5}" type="parTrans" cxnId="{46060F36-5BB3-604B-9FC8-B5368F9867C0}">
      <dgm:prSet/>
      <dgm:spPr/>
      <dgm:t>
        <a:bodyPr/>
        <a:lstStyle/>
        <a:p>
          <a:endParaRPr lang="en-US"/>
        </a:p>
      </dgm:t>
    </dgm:pt>
    <dgm:pt modelId="{EF02D005-C8F1-1448-9737-D26631A1F8F7}" type="sibTrans" cxnId="{46060F36-5BB3-604B-9FC8-B5368F9867C0}">
      <dgm:prSet/>
      <dgm:spPr/>
      <dgm:t>
        <a:bodyPr/>
        <a:lstStyle/>
        <a:p>
          <a:endParaRPr lang="en-US"/>
        </a:p>
      </dgm:t>
    </dgm:pt>
    <dgm:pt modelId="{BF744D4E-718F-2743-975C-598AFA9D5E22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300"/>
            </a:spcAft>
          </a:pPr>
          <a:r>
            <a:rPr lang="en-US" sz="1600" b="1" dirty="0"/>
            <a:t>Achievement /</a:t>
          </a:r>
          <a:br>
            <a:rPr lang="en-US" sz="1600" b="1" dirty="0"/>
          </a:br>
          <a:r>
            <a:rPr lang="en-US" sz="1600" b="1" dirty="0"/>
            <a:t>Focus on Sustainable Results</a:t>
          </a:r>
        </a:p>
      </dgm:t>
    </dgm:pt>
    <dgm:pt modelId="{D9CF2BB0-2D7A-A340-8E35-EE4F463AE828}" type="parTrans" cxnId="{9EAD5FF4-E9C9-0547-8C80-A67D0C82BB7D}">
      <dgm:prSet/>
      <dgm:spPr/>
      <dgm:t>
        <a:bodyPr/>
        <a:lstStyle/>
        <a:p>
          <a:endParaRPr lang="en-US"/>
        </a:p>
      </dgm:t>
    </dgm:pt>
    <dgm:pt modelId="{5101DF01-34A4-0F40-AB77-B52396B500D1}" type="sibTrans" cxnId="{9EAD5FF4-E9C9-0547-8C80-A67D0C82BB7D}">
      <dgm:prSet/>
      <dgm:spPr/>
      <dgm:t>
        <a:bodyPr/>
        <a:lstStyle/>
        <a:p>
          <a:endParaRPr lang="en-US"/>
        </a:p>
      </dgm:t>
    </dgm:pt>
    <dgm:pt modelId="{9D4EE2B5-BBA7-2A48-9960-E2CAE5E0D5A6}">
      <dgm:prSet phldrT="[Text]" custT="1"/>
      <dgm:spPr/>
      <dgm:t>
        <a:bodyPr/>
        <a:lstStyle/>
        <a:p>
          <a:r>
            <a:rPr lang="en-US" sz="1400" dirty="0"/>
            <a:t>Influencing for Results</a:t>
          </a:r>
        </a:p>
      </dgm:t>
    </dgm:pt>
    <dgm:pt modelId="{BF454D95-38B2-C546-92C5-782135CD28A9}" type="parTrans" cxnId="{F072E863-3EFD-5F4B-A504-26A46A35BBF3}">
      <dgm:prSet/>
      <dgm:spPr/>
      <dgm:t>
        <a:bodyPr/>
        <a:lstStyle/>
        <a:p>
          <a:endParaRPr lang="en-US"/>
        </a:p>
      </dgm:t>
    </dgm:pt>
    <dgm:pt modelId="{B670FED7-C789-4F4C-9538-7A7C3004F85D}" type="sibTrans" cxnId="{F072E863-3EFD-5F4B-A504-26A46A35BBF3}">
      <dgm:prSet/>
      <dgm:spPr/>
      <dgm:t>
        <a:bodyPr/>
        <a:lstStyle/>
        <a:p>
          <a:endParaRPr lang="en-US"/>
        </a:p>
      </dgm:t>
    </dgm:pt>
    <dgm:pt modelId="{DD70FF4D-0299-C142-92FE-6CF888639005}">
      <dgm:prSet phldrT="[Text]" custT="1"/>
      <dgm:spPr/>
      <dgm:t>
        <a:bodyPr/>
        <a:lstStyle/>
        <a:p>
          <a:pPr defTabSz="565150">
            <a:spcBef>
              <a:spcPts val="1200"/>
            </a:spcBef>
            <a:spcAft>
              <a:spcPts val="1200"/>
            </a:spcAft>
          </a:pPr>
          <a:r>
            <a:rPr lang="en-US" sz="1600" b="1" dirty="0"/>
            <a:t>Impact and Influence</a:t>
          </a:r>
        </a:p>
      </dgm:t>
    </dgm:pt>
    <dgm:pt modelId="{902D9E41-121C-4548-9B3B-601D2D49AFAA}" type="parTrans" cxnId="{8EC40976-250A-B842-8418-5997FC5C075D}">
      <dgm:prSet/>
      <dgm:spPr/>
      <dgm:t>
        <a:bodyPr/>
        <a:lstStyle/>
        <a:p>
          <a:endParaRPr lang="en-US"/>
        </a:p>
      </dgm:t>
    </dgm:pt>
    <dgm:pt modelId="{3AFE4F91-2D66-F24A-B9A8-252C802D8195}" type="sibTrans" cxnId="{8EC40976-250A-B842-8418-5997FC5C075D}">
      <dgm:prSet/>
      <dgm:spPr/>
      <dgm:t>
        <a:bodyPr/>
        <a:lstStyle/>
        <a:p>
          <a:endParaRPr lang="en-US"/>
        </a:p>
      </dgm:t>
    </dgm:pt>
    <dgm:pt modelId="{DC70AB52-E59D-E94F-9382-A866852C107B}">
      <dgm:prSet phldrT="[Text]" custT="1"/>
      <dgm:spPr/>
      <dgm:t>
        <a:bodyPr/>
        <a:lstStyle/>
        <a:p>
          <a:r>
            <a:rPr lang="en-US" sz="1400" dirty="0"/>
            <a:t>Problem Solving</a:t>
          </a:r>
        </a:p>
      </dgm:t>
    </dgm:pt>
    <dgm:pt modelId="{56A66DDF-A4CC-D64D-8ABB-F404FFFB2A18}" type="parTrans" cxnId="{9E6A2C85-73BE-084A-B6D8-BB2FAB7AB738}">
      <dgm:prSet/>
      <dgm:spPr/>
      <dgm:t>
        <a:bodyPr/>
        <a:lstStyle/>
        <a:p>
          <a:endParaRPr lang="en-US"/>
        </a:p>
      </dgm:t>
    </dgm:pt>
    <dgm:pt modelId="{9E721D3E-291F-5B45-A3AA-9BB6760E19DF}" type="sibTrans" cxnId="{9E6A2C85-73BE-084A-B6D8-BB2FAB7AB738}">
      <dgm:prSet/>
      <dgm:spPr/>
      <dgm:t>
        <a:bodyPr/>
        <a:lstStyle/>
        <a:p>
          <a:endParaRPr lang="en-US"/>
        </a:p>
      </dgm:t>
    </dgm:pt>
    <dgm:pt modelId="{7E74DDD4-B4C7-A845-AE00-15A667B78B60}">
      <dgm:prSet phldrT="[Text]" custT="1"/>
      <dgm:spPr/>
      <dgm:t>
        <a:bodyPr/>
        <a:lstStyle/>
        <a:p>
          <a:pPr marL="168275" indent="-168275">
            <a:spcAft>
              <a:spcPts val="600"/>
            </a:spcAft>
          </a:pPr>
          <a:r>
            <a:rPr lang="en-US" sz="1600" b="0" dirty="0"/>
            <a:t>Analytical Thinking</a:t>
          </a:r>
          <a:br>
            <a:rPr lang="en-US" sz="1600" b="0" dirty="0"/>
          </a:br>
          <a:r>
            <a:rPr lang="en-US" sz="800" b="0" dirty="0"/>
            <a:t> </a:t>
          </a:r>
          <a:endParaRPr lang="en-US" sz="1600" b="0" dirty="0"/>
        </a:p>
      </dgm:t>
    </dgm:pt>
    <dgm:pt modelId="{E72F052A-A293-554D-97CE-08FB6DCC2C66}" type="parTrans" cxnId="{2C8E8DB9-D2B6-3B46-BE87-4DE3A03858C4}">
      <dgm:prSet/>
      <dgm:spPr/>
      <dgm:t>
        <a:bodyPr/>
        <a:lstStyle/>
        <a:p>
          <a:endParaRPr lang="en-US"/>
        </a:p>
      </dgm:t>
    </dgm:pt>
    <dgm:pt modelId="{099BEBBF-9D80-C144-99AF-C51A50EC57C8}" type="sibTrans" cxnId="{2C8E8DB9-D2B6-3B46-BE87-4DE3A03858C4}">
      <dgm:prSet/>
      <dgm:spPr/>
      <dgm:t>
        <a:bodyPr/>
        <a:lstStyle/>
        <a:p>
          <a:endParaRPr lang="en-US"/>
        </a:p>
      </dgm:t>
    </dgm:pt>
    <dgm:pt modelId="{8B077F5C-D97A-9E45-9E4E-BA220A161DD1}">
      <dgm:prSet phldrT="[Text]" custT="1"/>
      <dgm:spPr/>
      <dgm:t>
        <a:bodyPr/>
        <a:lstStyle/>
        <a:p>
          <a:pPr marL="168275" indent="-168275">
            <a:spcAft>
              <a:spcPts val="600"/>
            </a:spcAft>
          </a:pPr>
          <a:r>
            <a:rPr lang="en-US" sz="1600" b="0" dirty="0"/>
            <a:t>Conceptual Thinking</a:t>
          </a:r>
        </a:p>
      </dgm:t>
    </dgm:pt>
    <dgm:pt modelId="{2F27F7AB-724A-204B-AC69-EE7CF5589EC0}" type="parTrans" cxnId="{695D4D8E-2E66-564F-9822-F2AE80157FAB}">
      <dgm:prSet/>
      <dgm:spPr/>
      <dgm:t>
        <a:bodyPr/>
        <a:lstStyle/>
        <a:p>
          <a:endParaRPr lang="en-US"/>
        </a:p>
      </dgm:t>
    </dgm:pt>
    <dgm:pt modelId="{0B0724C9-D300-9048-99C7-030E5BA6FE10}" type="sibTrans" cxnId="{695D4D8E-2E66-564F-9822-F2AE80157FAB}">
      <dgm:prSet/>
      <dgm:spPr/>
      <dgm:t>
        <a:bodyPr/>
        <a:lstStyle/>
        <a:p>
          <a:endParaRPr lang="en-US"/>
        </a:p>
      </dgm:t>
    </dgm:pt>
    <dgm:pt modelId="{AEEC5059-1224-45E0-8C78-0CCBBC931F74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300"/>
            </a:spcAft>
            <a:tabLst/>
          </a:pPr>
          <a:r>
            <a:rPr lang="en-US" sz="1600" dirty="0"/>
            <a:t>Monitoring &amp; Directiveness /</a:t>
          </a:r>
          <a:br>
            <a:rPr lang="en-US" sz="1600" dirty="0"/>
          </a:br>
          <a:r>
            <a:rPr lang="en-US" sz="1600" dirty="0"/>
            <a:t>Holding People Accountable</a:t>
          </a:r>
        </a:p>
      </dgm:t>
    </dgm:pt>
    <dgm:pt modelId="{A4329037-A39F-457A-8EAB-CBF97CCCDCB3}" type="parTrans" cxnId="{6F49284A-C22D-4797-A5B6-BAEF356DE305}">
      <dgm:prSet/>
      <dgm:spPr/>
      <dgm:t>
        <a:bodyPr/>
        <a:lstStyle/>
        <a:p>
          <a:endParaRPr lang="en-US"/>
        </a:p>
      </dgm:t>
    </dgm:pt>
    <dgm:pt modelId="{5F2CADEC-8272-4B54-9468-298196C5D845}" type="sibTrans" cxnId="{6F49284A-C22D-4797-A5B6-BAEF356DE305}">
      <dgm:prSet/>
      <dgm:spPr/>
      <dgm:t>
        <a:bodyPr/>
        <a:lstStyle/>
        <a:p>
          <a:endParaRPr lang="en-US"/>
        </a:p>
      </dgm:t>
    </dgm:pt>
    <dgm:pt modelId="{CA01B73D-4E39-474F-A6A1-0583F09F327B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300"/>
            </a:spcAft>
          </a:pPr>
          <a:r>
            <a:rPr lang="en-US" sz="1600" dirty="0"/>
            <a:t>Initiative &amp; Persistence</a:t>
          </a:r>
        </a:p>
      </dgm:t>
    </dgm:pt>
    <dgm:pt modelId="{A955E2B2-DABA-4433-A5C1-25DE610404A4}" type="parTrans" cxnId="{EB0D4E70-DC7B-4E06-B2F5-714F61782028}">
      <dgm:prSet/>
      <dgm:spPr/>
      <dgm:t>
        <a:bodyPr/>
        <a:lstStyle/>
        <a:p>
          <a:endParaRPr lang="en-US"/>
        </a:p>
      </dgm:t>
    </dgm:pt>
    <dgm:pt modelId="{1CB0E7B3-889A-48E1-9125-511EEA187DBB}" type="sibTrans" cxnId="{EB0D4E70-DC7B-4E06-B2F5-714F61782028}">
      <dgm:prSet/>
      <dgm:spPr/>
      <dgm:t>
        <a:bodyPr/>
        <a:lstStyle/>
        <a:p>
          <a:endParaRPr lang="en-US"/>
        </a:p>
      </dgm:t>
    </dgm:pt>
    <dgm:pt modelId="{752A045B-2651-47B4-B7CF-2DB4BC7EEE1B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300"/>
            </a:spcAft>
          </a:pPr>
          <a:r>
            <a:rPr lang="en-US" sz="1600" dirty="0"/>
            <a:t>Planning Ahead</a:t>
          </a:r>
        </a:p>
      </dgm:t>
    </dgm:pt>
    <dgm:pt modelId="{0DE486CC-E6EF-49B0-8CA9-5A3B7C27044D}" type="parTrans" cxnId="{BBFB33C5-0B32-4D27-954A-F71574D64A7F}">
      <dgm:prSet/>
      <dgm:spPr/>
      <dgm:t>
        <a:bodyPr/>
        <a:lstStyle/>
        <a:p>
          <a:endParaRPr lang="en-US"/>
        </a:p>
      </dgm:t>
    </dgm:pt>
    <dgm:pt modelId="{504407C7-7539-404C-96F7-3449AE50B3AD}" type="sibTrans" cxnId="{BBFB33C5-0B32-4D27-954A-F71574D64A7F}">
      <dgm:prSet/>
      <dgm:spPr/>
      <dgm:t>
        <a:bodyPr/>
        <a:lstStyle/>
        <a:p>
          <a:endParaRPr lang="en-US"/>
        </a:p>
      </dgm:t>
    </dgm:pt>
    <dgm:pt modelId="{BAA24409-1CC5-4917-BE4E-18FF39D2F65B}">
      <dgm:prSet custT="1"/>
      <dgm:spPr/>
      <dgm:t>
        <a:bodyPr/>
        <a:lstStyle/>
        <a:p>
          <a:r>
            <a:rPr lang="en-US" sz="1400" dirty="0"/>
            <a:t>Personal Effectiveness</a:t>
          </a:r>
        </a:p>
      </dgm:t>
    </dgm:pt>
    <dgm:pt modelId="{8A86104F-A6B5-4555-BFCF-EF3EC54F1168}" type="parTrans" cxnId="{9E5EAA98-AAA1-4C4F-8DD4-C95D962A6FD0}">
      <dgm:prSet/>
      <dgm:spPr/>
      <dgm:t>
        <a:bodyPr/>
        <a:lstStyle/>
        <a:p>
          <a:endParaRPr lang="en-US"/>
        </a:p>
      </dgm:t>
    </dgm:pt>
    <dgm:pt modelId="{9ED4D09A-1F32-48FA-BC44-1EBDB6795D19}" type="sibTrans" cxnId="{9E5EAA98-AAA1-4C4F-8DD4-C95D962A6FD0}">
      <dgm:prSet/>
      <dgm:spPr/>
      <dgm:t>
        <a:bodyPr/>
        <a:lstStyle/>
        <a:p>
          <a:endParaRPr lang="en-US"/>
        </a:p>
      </dgm:t>
    </dgm:pt>
    <dgm:pt modelId="{90EAA07D-88D9-43D5-82F1-08B28C18A806}">
      <dgm:prSet custT="1"/>
      <dgm:spPr/>
      <dgm:t>
        <a:bodyPr/>
        <a:lstStyle/>
        <a:p>
          <a:pPr defTabSz="2693988">
            <a:spcBef>
              <a:spcPts val="1200"/>
            </a:spcBef>
            <a:spcAft>
              <a:spcPts val="1200"/>
            </a:spcAft>
          </a:pPr>
          <a:r>
            <a:rPr lang="en-US" sz="1600" b="0" dirty="0"/>
            <a:t>Team Leadership / Engaging the Team</a:t>
          </a:r>
        </a:p>
      </dgm:t>
    </dgm:pt>
    <dgm:pt modelId="{A1C6E068-DD7E-47D0-B9B7-46664C91D198}" type="parTrans" cxnId="{9FBC73C3-0030-4879-A5F3-B5ECE8289750}">
      <dgm:prSet/>
      <dgm:spPr/>
      <dgm:t>
        <a:bodyPr/>
        <a:lstStyle/>
        <a:p>
          <a:endParaRPr lang="en-US"/>
        </a:p>
      </dgm:t>
    </dgm:pt>
    <dgm:pt modelId="{87528243-6935-41B3-B7EA-1629828C24CA}" type="sibTrans" cxnId="{9FBC73C3-0030-4879-A5F3-B5ECE8289750}">
      <dgm:prSet/>
      <dgm:spPr/>
      <dgm:t>
        <a:bodyPr/>
        <a:lstStyle/>
        <a:p>
          <a:endParaRPr lang="en-US"/>
        </a:p>
      </dgm:t>
    </dgm:pt>
    <dgm:pt modelId="{EB630272-D10B-4DE8-A90E-9DE772ACFD60}">
      <dgm:prSet custT="1"/>
      <dgm:spPr/>
      <dgm:t>
        <a:bodyPr/>
        <a:lstStyle/>
        <a:p>
          <a:pPr defTabSz="711200">
            <a:spcBef>
              <a:spcPts val="1200"/>
            </a:spcBef>
            <a:spcAft>
              <a:spcPts val="1200"/>
            </a:spcAft>
          </a:pPr>
          <a:r>
            <a:rPr lang="en-US" sz="1600" dirty="0"/>
            <a:t>Developing Others</a:t>
          </a:r>
        </a:p>
      </dgm:t>
    </dgm:pt>
    <dgm:pt modelId="{86D2EE57-D3C2-4031-AF24-99C5B691C541}" type="parTrans" cxnId="{F67113D9-62F3-4527-B0EF-5E96A5CB9EAD}">
      <dgm:prSet/>
      <dgm:spPr/>
      <dgm:t>
        <a:bodyPr/>
        <a:lstStyle/>
        <a:p>
          <a:endParaRPr lang="en-US"/>
        </a:p>
      </dgm:t>
    </dgm:pt>
    <dgm:pt modelId="{FA1B43D8-8321-4934-9B61-D6DE2518907A}" type="sibTrans" cxnId="{F67113D9-62F3-4527-B0EF-5E96A5CB9EAD}">
      <dgm:prSet/>
      <dgm:spPr/>
      <dgm:t>
        <a:bodyPr/>
        <a:lstStyle/>
        <a:p>
          <a:endParaRPr lang="en-US"/>
        </a:p>
      </dgm:t>
    </dgm:pt>
    <dgm:pt modelId="{9B6C9603-43DC-3549-AB54-362019D3EF75}" type="pres">
      <dgm:prSet presAssocID="{438D4AF1-AF46-D448-9B4D-EDE1397FE02D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979557-5E8C-CD43-8428-040F7BEF13D3}" type="pres">
      <dgm:prSet presAssocID="{438D4AF1-AF46-D448-9B4D-EDE1397FE02D}" presName="children" presStyleCnt="0"/>
      <dgm:spPr/>
    </dgm:pt>
    <dgm:pt modelId="{01740BD4-BCFC-B847-9270-6F6F18BE9723}" type="pres">
      <dgm:prSet presAssocID="{438D4AF1-AF46-D448-9B4D-EDE1397FE02D}" presName="child1group" presStyleCnt="0"/>
      <dgm:spPr/>
    </dgm:pt>
    <dgm:pt modelId="{D14589A6-406C-2840-BC6A-76E85B243014}" type="pres">
      <dgm:prSet presAssocID="{438D4AF1-AF46-D448-9B4D-EDE1397FE02D}" presName="child1" presStyleLbl="bgAcc1" presStyleIdx="0" presStyleCnt="3" custScaleX="178112" custScaleY="186621" custLinFactNeighborX="-35265" custLinFactNeighborY="2487"/>
      <dgm:spPr/>
      <dgm:t>
        <a:bodyPr/>
        <a:lstStyle/>
        <a:p>
          <a:endParaRPr lang="en-US"/>
        </a:p>
      </dgm:t>
    </dgm:pt>
    <dgm:pt modelId="{EABB9A0C-4530-A94E-932F-C7D75AB0B50A}" type="pres">
      <dgm:prSet presAssocID="{438D4AF1-AF46-D448-9B4D-EDE1397FE02D}" presName="child1Tex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090C12-2A3A-344B-AA57-492DEEC54954}" type="pres">
      <dgm:prSet presAssocID="{438D4AF1-AF46-D448-9B4D-EDE1397FE02D}" presName="child2group" presStyleCnt="0"/>
      <dgm:spPr/>
    </dgm:pt>
    <dgm:pt modelId="{F81F5FA6-39BA-FC48-8587-90E18799D561}" type="pres">
      <dgm:prSet presAssocID="{438D4AF1-AF46-D448-9B4D-EDE1397FE02D}" presName="child2" presStyleLbl="bgAcc1" presStyleIdx="1" presStyleCnt="3" custScaleX="186978" custScaleY="166976" custLinFactNeighborX="46997"/>
      <dgm:spPr/>
      <dgm:t>
        <a:bodyPr/>
        <a:lstStyle/>
        <a:p>
          <a:endParaRPr lang="en-US"/>
        </a:p>
      </dgm:t>
    </dgm:pt>
    <dgm:pt modelId="{27DC3BC4-CA0C-474A-BBA5-DCF1F164A4AE}" type="pres">
      <dgm:prSet presAssocID="{438D4AF1-AF46-D448-9B4D-EDE1397FE02D}" presName="child2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302CDB-86E5-9546-8C94-C434BC25430F}" type="pres">
      <dgm:prSet presAssocID="{438D4AF1-AF46-D448-9B4D-EDE1397FE02D}" presName="child3group" presStyleCnt="0"/>
      <dgm:spPr/>
    </dgm:pt>
    <dgm:pt modelId="{54A7FFC7-1686-4641-A332-6CC69AF0FB47}" type="pres">
      <dgm:prSet presAssocID="{438D4AF1-AF46-D448-9B4D-EDE1397FE02D}" presName="child3" presStyleLbl="bgAcc1" presStyleIdx="2" presStyleCnt="3" custScaleX="158641" custScaleY="113307" custLinFactNeighborX="43187" custLinFactNeighborY="-39824"/>
      <dgm:spPr/>
      <dgm:t>
        <a:bodyPr/>
        <a:lstStyle/>
        <a:p>
          <a:endParaRPr lang="en-US"/>
        </a:p>
      </dgm:t>
    </dgm:pt>
    <dgm:pt modelId="{8AA60D03-5447-534E-886D-0A7FF0AFBE72}" type="pres">
      <dgm:prSet presAssocID="{438D4AF1-AF46-D448-9B4D-EDE1397FE02D}" presName="child3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6897CB-9D50-D143-8406-D29A3A05B209}" type="pres">
      <dgm:prSet presAssocID="{438D4AF1-AF46-D448-9B4D-EDE1397FE02D}" presName="childPlaceholder" presStyleCnt="0"/>
      <dgm:spPr/>
    </dgm:pt>
    <dgm:pt modelId="{420C11CE-7A27-CC48-B45F-E7673E58A9F9}" type="pres">
      <dgm:prSet presAssocID="{438D4AF1-AF46-D448-9B4D-EDE1397FE02D}" presName="circle" presStyleCnt="0"/>
      <dgm:spPr/>
    </dgm:pt>
    <dgm:pt modelId="{5BF82078-0B5F-9540-B6A9-2C450AD82B33}" type="pres">
      <dgm:prSet presAssocID="{438D4AF1-AF46-D448-9B4D-EDE1397FE02D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66FBFD-BE0D-3C4D-B302-E437BF3097B8}" type="pres">
      <dgm:prSet presAssocID="{438D4AF1-AF46-D448-9B4D-EDE1397FE02D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49FCFA-BDBD-C548-BDB8-0B98EE54389D}" type="pres">
      <dgm:prSet presAssocID="{438D4AF1-AF46-D448-9B4D-EDE1397FE02D}" presName="quadrant3" presStyleLbl="node1" presStyleIdx="2" presStyleCnt="4" custLinFactNeighborX="680" custLinFactNeighborY="-68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AA901A-1A69-EF44-810E-8085D27DBAA7}" type="pres">
      <dgm:prSet presAssocID="{438D4AF1-AF46-D448-9B4D-EDE1397FE02D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09352E-2042-744A-8627-1DE9F93AB387}" type="pres">
      <dgm:prSet presAssocID="{438D4AF1-AF46-D448-9B4D-EDE1397FE02D}" presName="quadrantPlaceholder" presStyleCnt="0"/>
      <dgm:spPr/>
    </dgm:pt>
    <dgm:pt modelId="{FBF7901D-06D1-E641-9F79-878F2C885FED}" type="pres">
      <dgm:prSet presAssocID="{438D4AF1-AF46-D448-9B4D-EDE1397FE02D}" presName="center1" presStyleLbl="fgShp" presStyleIdx="0" presStyleCnt="2"/>
      <dgm:spPr/>
    </dgm:pt>
    <dgm:pt modelId="{4B99108F-AD89-A141-8F95-8BB8E0BF1268}" type="pres">
      <dgm:prSet presAssocID="{438D4AF1-AF46-D448-9B4D-EDE1397FE02D}" presName="center2" presStyleLbl="fgShp" presStyleIdx="1" presStyleCnt="2"/>
      <dgm:spPr/>
    </dgm:pt>
  </dgm:ptLst>
  <dgm:cxnLst>
    <dgm:cxn modelId="{EDB0C4E7-5671-4319-B0AB-3CE8BBD2A62C}" type="presOf" srcId="{BF744D4E-718F-2743-975C-598AFA9D5E22}" destId="{EABB9A0C-4530-A94E-932F-C7D75AB0B50A}" srcOrd="1" destOrd="0" presId="urn:microsoft.com/office/officeart/2005/8/layout/cycle4#2"/>
    <dgm:cxn modelId="{6F49284A-C22D-4797-A5B6-BAEF356DE305}" srcId="{D8FE3145-9CAC-3E48-8900-F8DD75BC7F42}" destId="{AEEC5059-1224-45E0-8C78-0CCBBC931F74}" srcOrd="1" destOrd="0" parTransId="{A4329037-A39F-457A-8EAB-CBF97CCCDCB3}" sibTransId="{5F2CADEC-8272-4B54-9468-298196C5D845}"/>
    <dgm:cxn modelId="{BBFB33C5-0B32-4D27-954A-F71574D64A7F}" srcId="{D8FE3145-9CAC-3E48-8900-F8DD75BC7F42}" destId="{752A045B-2651-47B4-B7CF-2DB4BC7EEE1B}" srcOrd="3" destOrd="0" parTransId="{0DE486CC-E6EF-49B0-8CA9-5A3B7C27044D}" sibTransId="{504407C7-7539-404C-96F7-3449AE50B3AD}"/>
    <dgm:cxn modelId="{8CE69DCD-68F8-4418-871E-1E2E52309A04}" type="presOf" srcId="{7E74DDD4-B4C7-A845-AE00-15A667B78B60}" destId="{54A7FFC7-1686-4641-A332-6CC69AF0FB47}" srcOrd="0" destOrd="0" presId="urn:microsoft.com/office/officeart/2005/8/layout/cycle4#2"/>
    <dgm:cxn modelId="{9E6A2C85-73BE-084A-B6D8-BB2FAB7AB738}" srcId="{438D4AF1-AF46-D448-9B4D-EDE1397FE02D}" destId="{DC70AB52-E59D-E94F-9382-A866852C107B}" srcOrd="2" destOrd="0" parTransId="{56A66DDF-A4CC-D64D-8ABB-F404FFFB2A18}" sibTransId="{9E721D3E-291F-5B45-A3AA-9BB6760E19DF}"/>
    <dgm:cxn modelId="{1D6C1125-9D85-44BA-B5D0-5146ADA623C5}" type="presOf" srcId="{9D4EE2B5-BBA7-2A48-9960-E2CAE5E0D5A6}" destId="{4E66FBFD-BE0D-3C4D-B302-E437BF3097B8}" srcOrd="0" destOrd="0" presId="urn:microsoft.com/office/officeart/2005/8/layout/cycle4#2"/>
    <dgm:cxn modelId="{9E5EAA98-AAA1-4C4F-8DD4-C95D962A6FD0}" srcId="{438D4AF1-AF46-D448-9B4D-EDE1397FE02D}" destId="{BAA24409-1CC5-4917-BE4E-18FF39D2F65B}" srcOrd="3" destOrd="0" parTransId="{8A86104F-A6B5-4555-BFCF-EF3EC54F1168}" sibTransId="{9ED4D09A-1F32-48FA-BC44-1EBDB6795D19}"/>
    <dgm:cxn modelId="{2403472F-758C-4A40-9AE4-1384A494B29A}" type="presOf" srcId="{DD70FF4D-0299-C142-92FE-6CF888639005}" destId="{F81F5FA6-39BA-FC48-8587-90E18799D561}" srcOrd="0" destOrd="0" presId="urn:microsoft.com/office/officeart/2005/8/layout/cycle4#2"/>
    <dgm:cxn modelId="{E2D1F6C4-70EE-41E9-9E23-2EB16A747A88}" type="presOf" srcId="{752A045B-2651-47B4-B7CF-2DB4BC7EEE1B}" destId="{D14589A6-406C-2840-BC6A-76E85B243014}" srcOrd="0" destOrd="3" presId="urn:microsoft.com/office/officeart/2005/8/layout/cycle4#2"/>
    <dgm:cxn modelId="{9FBC73C3-0030-4879-A5F3-B5ECE8289750}" srcId="{9D4EE2B5-BBA7-2A48-9960-E2CAE5E0D5A6}" destId="{90EAA07D-88D9-43D5-82F1-08B28C18A806}" srcOrd="1" destOrd="0" parTransId="{A1C6E068-DD7E-47D0-B9B7-46664C91D198}" sibTransId="{87528243-6935-41B3-B7EA-1629828C24CA}"/>
    <dgm:cxn modelId="{9C19E668-C5B3-4B1E-8C68-D58A80036BFF}" type="presOf" srcId="{CA01B73D-4E39-474F-A6A1-0583F09F327B}" destId="{D14589A6-406C-2840-BC6A-76E85B243014}" srcOrd="0" destOrd="2" presId="urn:microsoft.com/office/officeart/2005/8/layout/cycle4#2"/>
    <dgm:cxn modelId="{63BB9177-5B37-4377-81B3-D3FB6A068F20}" type="presOf" srcId="{EB630272-D10B-4DE8-A90E-9DE772ACFD60}" destId="{F81F5FA6-39BA-FC48-8587-90E18799D561}" srcOrd="0" destOrd="2" presId="urn:microsoft.com/office/officeart/2005/8/layout/cycle4#2"/>
    <dgm:cxn modelId="{46060F36-5BB3-604B-9FC8-B5368F9867C0}" srcId="{438D4AF1-AF46-D448-9B4D-EDE1397FE02D}" destId="{D8FE3145-9CAC-3E48-8900-F8DD75BC7F42}" srcOrd="0" destOrd="0" parTransId="{8D6B4A2F-F24E-0643-B2D4-13A30A05EAF5}" sibTransId="{EF02D005-C8F1-1448-9737-D26631A1F8F7}"/>
    <dgm:cxn modelId="{F67113D9-62F3-4527-B0EF-5E96A5CB9EAD}" srcId="{9D4EE2B5-BBA7-2A48-9960-E2CAE5E0D5A6}" destId="{EB630272-D10B-4DE8-A90E-9DE772ACFD60}" srcOrd="2" destOrd="0" parTransId="{86D2EE57-D3C2-4031-AF24-99C5B691C541}" sibTransId="{FA1B43D8-8321-4934-9B61-D6DE2518907A}"/>
    <dgm:cxn modelId="{CDA9DF2F-7530-4051-8EB4-D2AF62E6389F}" type="presOf" srcId="{BAA24409-1CC5-4917-BE4E-18FF39D2F65B}" destId="{B1AA901A-1A69-EF44-810E-8085D27DBAA7}" srcOrd="0" destOrd="0" presId="urn:microsoft.com/office/officeart/2005/8/layout/cycle4#2"/>
    <dgm:cxn modelId="{CAF992F0-593D-471B-A4CE-1B6A130CB2C8}" type="presOf" srcId="{90EAA07D-88D9-43D5-82F1-08B28C18A806}" destId="{F81F5FA6-39BA-FC48-8587-90E18799D561}" srcOrd="0" destOrd="1" presId="urn:microsoft.com/office/officeart/2005/8/layout/cycle4#2"/>
    <dgm:cxn modelId="{695D4D8E-2E66-564F-9822-F2AE80157FAB}" srcId="{DC70AB52-E59D-E94F-9382-A866852C107B}" destId="{8B077F5C-D97A-9E45-9E4E-BA220A161DD1}" srcOrd="1" destOrd="0" parTransId="{2F27F7AB-724A-204B-AC69-EE7CF5589EC0}" sibTransId="{0B0724C9-D300-9048-99C7-030E5BA6FE10}"/>
    <dgm:cxn modelId="{EB0D4E70-DC7B-4E06-B2F5-714F61782028}" srcId="{D8FE3145-9CAC-3E48-8900-F8DD75BC7F42}" destId="{CA01B73D-4E39-474F-A6A1-0583F09F327B}" srcOrd="2" destOrd="0" parTransId="{A955E2B2-DABA-4433-A5C1-25DE610404A4}" sibTransId="{1CB0E7B3-889A-48E1-9125-511EEA187DBB}"/>
    <dgm:cxn modelId="{9EAD5FF4-E9C9-0547-8C80-A67D0C82BB7D}" srcId="{D8FE3145-9CAC-3E48-8900-F8DD75BC7F42}" destId="{BF744D4E-718F-2743-975C-598AFA9D5E22}" srcOrd="0" destOrd="0" parTransId="{D9CF2BB0-2D7A-A340-8E35-EE4F463AE828}" sibTransId="{5101DF01-34A4-0F40-AB77-B52396B500D1}"/>
    <dgm:cxn modelId="{8EC40976-250A-B842-8418-5997FC5C075D}" srcId="{9D4EE2B5-BBA7-2A48-9960-E2CAE5E0D5A6}" destId="{DD70FF4D-0299-C142-92FE-6CF888639005}" srcOrd="0" destOrd="0" parTransId="{902D9E41-121C-4548-9B3B-601D2D49AFAA}" sibTransId="{3AFE4F91-2D66-F24A-B9A8-252C802D8195}"/>
    <dgm:cxn modelId="{B2750A4C-3577-4771-A2E1-B07EC2ADADF7}" type="presOf" srcId="{DC70AB52-E59D-E94F-9382-A866852C107B}" destId="{7C49FCFA-BDBD-C548-BDB8-0B98EE54389D}" srcOrd="0" destOrd="0" presId="urn:microsoft.com/office/officeart/2005/8/layout/cycle4#2"/>
    <dgm:cxn modelId="{8A6A2ACE-74A8-40C3-9ED0-7CADD58E283A}" type="presOf" srcId="{90EAA07D-88D9-43D5-82F1-08B28C18A806}" destId="{27DC3BC4-CA0C-474A-BBA5-DCF1F164A4AE}" srcOrd="1" destOrd="1" presId="urn:microsoft.com/office/officeart/2005/8/layout/cycle4#2"/>
    <dgm:cxn modelId="{C7C4EFD6-0401-4185-A3EE-BB8E67A968FF}" type="presOf" srcId="{7E74DDD4-B4C7-A845-AE00-15A667B78B60}" destId="{8AA60D03-5447-534E-886D-0A7FF0AFBE72}" srcOrd="1" destOrd="0" presId="urn:microsoft.com/office/officeart/2005/8/layout/cycle4#2"/>
    <dgm:cxn modelId="{0B41B05B-DBBC-4238-8FAE-3FA1CFF9F7B8}" type="presOf" srcId="{8B077F5C-D97A-9E45-9E4E-BA220A161DD1}" destId="{54A7FFC7-1686-4641-A332-6CC69AF0FB47}" srcOrd="0" destOrd="1" presId="urn:microsoft.com/office/officeart/2005/8/layout/cycle4#2"/>
    <dgm:cxn modelId="{9D9EFF12-10DA-4230-97F2-6038F29A1294}" type="presOf" srcId="{D8FE3145-9CAC-3E48-8900-F8DD75BC7F42}" destId="{5BF82078-0B5F-9540-B6A9-2C450AD82B33}" srcOrd="0" destOrd="0" presId="urn:microsoft.com/office/officeart/2005/8/layout/cycle4#2"/>
    <dgm:cxn modelId="{06D212D7-DF6B-4C04-AAF3-4060FCA3694A}" type="presOf" srcId="{DD70FF4D-0299-C142-92FE-6CF888639005}" destId="{27DC3BC4-CA0C-474A-BBA5-DCF1F164A4AE}" srcOrd="1" destOrd="0" presId="urn:microsoft.com/office/officeart/2005/8/layout/cycle4#2"/>
    <dgm:cxn modelId="{67100EF3-4B84-4E30-8C33-67A71E985F17}" type="presOf" srcId="{EB630272-D10B-4DE8-A90E-9DE772ACFD60}" destId="{27DC3BC4-CA0C-474A-BBA5-DCF1F164A4AE}" srcOrd="1" destOrd="2" presId="urn:microsoft.com/office/officeart/2005/8/layout/cycle4#2"/>
    <dgm:cxn modelId="{F072E863-3EFD-5F4B-A504-26A46A35BBF3}" srcId="{438D4AF1-AF46-D448-9B4D-EDE1397FE02D}" destId="{9D4EE2B5-BBA7-2A48-9960-E2CAE5E0D5A6}" srcOrd="1" destOrd="0" parTransId="{BF454D95-38B2-C546-92C5-782135CD28A9}" sibTransId="{B670FED7-C789-4F4C-9538-7A7C3004F85D}"/>
    <dgm:cxn modelId="{BC09FF1B-F37D-488F-872D-D280EFEEE202}" type="presOf" srcId="{AEEC5059-1224-45E0-8C78-0CCBBC931F74}" destId="{D14589A6-406C-2840-BC6A-76E85B243014}" srcOrd="0" destOrd="1" presId="urn:microsoft.com/office/officeart/2005/8/layout/cycle4#2"/>
    <dgm:cxn modelId="{54304A64-032C-45D3-BD55-841243DFFEB0}" type="presOf" srcId="{438D4AF1-AF46-D448-9B4D-EDE1397FE02D}" destId="{9B6C9603-43DC-3549-AB54-362019D3EF75}" srcOrd="0" destOrd="0" presId="urn:microsoft.com/office/officeart/2005/8/layout/cycle4#2"/>
    <dgm:cxn modelId="{04B16545-6FE7-4C32-A9A3-C3F30387768F}" type="presOf" srcId="{CA01B73D-4E39-474F-A6A1-0583F09F327B}" destId="{EABB9A0C-4530-A94E-932F-C7D75AB0B50A}" srcOrd="1" destOrd="2" presId="urn:microsoft.com/office/officeart/2005/8/layout/cycle4#2"/>
    <dgm:cxn modelId="{BBE2D2F2-E048-47FA-ACB6-EBFEB13EA4D2}" type="presOf" srcId="{BF744D4E-718F-2743-975C-598AFA9D5E22}" destId="{D14589A6-406C-2840-BC6A-76E85B243014}" srcOrd="0" destOrd="0" presId="urn:microsoft.com/office/officeart/2005/8/layout/cycle4#2"/>
    <dgm:cxn modelId="{280D5A9B-D16F-437A-9C57-654163EAF7E4}" type="presOf" srcId="{752A045B-2651-47B4-B7CF-2DB4BC7EEE1B}" destId="{EABB9A0C-4530-A94E-932F-C7D75AB0B50A}" srcOrd="1" destOrd="3" presId="urn:microsoft.com/office/officeart/2005/8/layout/cycle4#2"/>
    <dgm:cxn modelId="{3B8A166F-567C-49FA-A0E0-BEA25DDBE1F2}" type="presOf" srcId="{8B077F5C-D97A-9E45-9E4E-BA220A161DD1}" destId="{8AA60D03-5447-534E-886D-0A7FF0AFBE72}" srcOrd="1" destOrd="1" presId="urn:microsoft.com/office/officeart/2005/8/layout/cycle4#2"/>
    <dgm:cxn modelId="{ABBE75EE-1060-477E-87DF-FAB3D1BD6D09}" type="presOf" srcId="{AEEC5059-1224-45E0-8C78-0CCBBC931F74}" destId="{EABB9A0C-4530-A94E-932F-C7D75AB0B50A}" srcOrd="1" destOrd="1" presId="urn:microsoft.com/office/officeart/2005/8/layout/cycle4#2"/>
    <dgm:cxn modelId="{2C8E8DB9-D2B6-3B46-BE87-4DE3A03858C4}" srcId="{DC70AB52-E59D-E94F-9382-A866852C107B}" destId="{7E74DDD4-B4C7-A845-AE00-15A667B78B60}" srcOrd="0" destOrd="0" parTransId="{E72F052A-A293-554D-97CE-08FB6DCC2C66}" sibTransId="{099BEBBF-9D80-C144-99AF-C51A50EC57C8}"/>
    <dgm:cxn modelId="{EC04E6DB-6308-4FD0-9AA5-D77933ED21BF}" type="presParOf" srcId="{9B6C9603-43DC-3549-AB54-362019D3EF75}" destId="{F8979557-5E8C-CD43-8428-040F7BEF13D3}" srcOrd="0" destOrd="0" presId="urn:microsoft.com/office/officeart/2005/8/layout/cycle4#2"/>
    <dgm:cxn modelId="{8BAA5246-AE74-47AC-AA14-BDA11416BA2D}" type="presParOf" srcId="{F8979557-5E8C-CD43-8428-040F7BEF13D3}" destId="{01740BD4-BCFC-B847-9270-6F6F18BE9723}" srcOrd="0" destOrd="0" presId="urn:microsoft.com/office/officeart/2005/8/layout/cycle4#2"/>
    <dgm:cxn modelId="{0F531272-E7B4-4DE3-AB3B-947673142EEE}" type="presParOf" srcId="{01740BD4-BCFC-B847-9270-6F6F18BE9723}" destId="{D14589A6-406C-2840-BC6A-76E85B243014}" srcOrd="0" destOrd="0" presId="urn:microsoft.com/office/officeart/2005/8/layout/cycle4#2"/>
    <dgm:cxn modelId="{A2F5B6E2-EDDB-41AD-8AC2-7434BC57CED0}" type="presParOf" srcId="{01740BD4-BCFC-B847-9270-6F6F18BE9723}" destId="{EABB9A0C-4530-A94E-932F-C7D75AB0B50A}" srcOrd="1" destOrd="0" presId="urn:microsoft.com/office/officeart/2005/8/layout/cycle4#2"/>
    <dgm:cxn modelId="{60090E2B-8E78-4562-B465-E9E66249E892}" type="presParOf" srcId="{F8979557-5E8C-CD43-8428-040F7BEF13D3}" destId="{15090C12-2A3A-344B-AA57-492DEEC54954}" srcOrd="1" destOrd="0" presId="urn:microsoft.com/office/officeart/2005/8/layout/cycle4#2"/>
    <dgm:cxn modelId="{3D87D531-42C3-4EDB-8057-F81396B1F635}" type="presParOf" srcId="{15090C12-2A3A-344B-AA57-492DEEC54954}" destId="{F81F5FA6-39BA-FC48-8587-90E18799D561}" srcOrd="0" destOrd="0" presId="urn:microsoft.com/office/officeart/2005/8/layout/cycle4#2"/>
    <dgm:cxn modelId="{7DA95FB2-9DF7-4DFC-BB4A-5FE8DF7DFCE6}" type="presParOf" srcId="{15090C12-2A3A-344B-AA57-492DEEC54954}" destId="{27DC3BC4-CA0C-474A-BBA5-DCF1F164A4AE}" srcOrd="1" destOrd="0" presId="urn:microsoft.com/office/officeart/2005/8/layout/cycle4#2"/>
    <dgm:cxn modelId="{3DA9262A-4F66-4E65-B577-7B81408C46DA}" type="presParOf" srcId="{F8979557-5E8C-CD43-8428-040F7BEF13D3}" destId="{12302CDB-86E5-9546-8C94-C434BC25430F}" srcOrd="2" destOrd="0" presId="urn:microsoft.com/office/officeart/2005/8/layout/cycle4#2"/>
    <dgm:cxn modelId="{92A1306C-2450-4876-88B2-EC1E6EC168DA}" type="presParOf" srcId="{12302CDB-86E5-9546-8C94-C434BC25430F}" destId="{54A7FFC7-1686-4641-A332-6CC69AF0FB47}" srcOrd="0" destOrd="0" presId="urn:microsoft.com/office/officeart/2005/8/layout/cycle4#2"/>
    <dgm:cxn modelId="{EC58DDCB-6DB5-483F-A868-F4AEBBAB3831}" type="presParOf" srcId="{12302CDB-86E5-9546-8C94-C434BC25430F}" destId="{8AA60D03-5447-534E-886D-0A7FF0AFBE72}" srcOrd="1" destOrd="0" presId="urn:microsoft.com/office/officeart/2005/8/layout/cycle4#2"/>
    <dgm:cxn modelId="{9F39A34A-3E61-465A-94CB-8801718D225A}" type="presParOf" srcId="{F8979557-5E8C-CD43-8428-040F7BEF13D3}" destId="{526897CB-9D50-D143-8406-D29A3A05B209}" srcOrd="3" destOrd="0" presId="urn:microsoft.com/office/officeart/2005/8/layout/cycle4#2"/>
    <dgm:cxn modelId="{CDFB3452-C328-4C7F-AC10-58DC39D08182}" type="presParOf" srcId="{9B6C9603-43DC-3549-AB54-362019D3EF75}" destId="{420C11CE-7A27-CC48-B45F-E7673E58A9F9}" srcOrd="1" destOrd="0" presId="urn:microsoft.com/office/officeart/2005/8/layout/cycle4#2"/>
    <dgm:cxn modelId="{CD57B599-E5EF-4F53-BE06-228755D1F319}" type="presParOf" srcId="{420C11CE-7A27-CC48-B45F-E7673E58A9F9}" destId="{5BF82078-0B5F-9540-B6A9-2C450AD82B33}" srcOrd="0" destOrd="0" presId="urn:microsoft.com/office/officeart/2005/8/layout/cycle4#2"/>
    <dgm:cxn modelId="{5C6E09B3-2A6D-42AB-AC52-0289425B96A2}" type="presParOf" srcId="{420C11CE-7A27-CC48-B45F-E7673E58A9F9}" destId="{4E66FBFD-BE0D-3C4D-B302-E437BF3097B8}" srcOrd="1" destOrd="0" presId="urn:microsoft.com/office/officeart/2005/8/layout/cycle4#2"/>
    <dgm:cxn modelId="{DF155469-AF6B-4AE8-9275-F0629D420DA9}" type="presParOf" srcId="{420C11CE-7A27-CC48-B45F-E7673E58A9F9}" destId="{7C49FCFA-BDBD-C548-BDB8-0B98EE54389D}" srcOrd="2" destOrd="0" presId="urn:microsoft.com/office/officeart/2005/8/layout/cycle4#2"/>
    <dgm:cxn modelId="{AEAEA3FE-1509-4D71-9965-A8A546EBDD4E}" type="presParOf" srcId="{420C11CE-7A27-CC48-B45F-E7673E58A9F9}" destId="{B1AA901A-1A69-EF44-810E-8085D27DBAA7}" srcOrd="3" destOrd="0" presId="urn:microsoft.com/office/officeart/2005/8/layout/cycle4#2"/>
    <dgm:cxn modelId="{6B9B6D19-6832-4081-86AC-196E41996C9C}" type="presParOf" srcId="{420C11CE-7A27-CC48-B45F-E7673E58A9F9}" destId="{4909352E-2042-744A-8627-1DE9F93AB387}" srcOrd="4" destOrd="0" presId="urn:microsoft.com/office/officeart/2005/8/layout/cycle4#2"/>
    <dgm:cxn modelId="{1A5B4077-4904-445B-9FC4-2B59EE61DBBC}" type="presParOf" srcId="{9B6C9603-43DC-3549-AB54-362019D3EF75}" destId="{FBF7901D-06D1-E641-9F79-878F2C885FED}" srcOrd="2" destOrd="0" presId="urn:microsoft.com/office/officeart/2005/8/layout/cycle4#2"/>
    <dgm:cxn modelId="{57FB675B-1B5E-47BE-BA7A-973CD65DDC83}" type="presParOf" srcId="{9B6C9603-43DC-3549-AB54-362019D3EF75}" destId="{4B99108F-AD89-A141-8F95-8BB8E0BF1268}" srcOrd="3" destOrd="0" presId="urn:microsoft.com/office/officeart/2005/8/layout/cycle4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529D5D-7FC2-44AB-9791-8AFA6F9A53E5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19A6A936-B5C4-41C1-8BA9-89F9E75DCE7F}">
      <dgm:prSet phldrT="[Text]"/>
      <dgm:spPr/>
      <dgm:t>
        <a:bodyPr/>
        <a:lstStyle/>
        <a:p>
          <a:r>
            <a:rPr lang="en-US" b="1" dirty="0"/>
            <a:t>Goal</a:t>
          </a:r>
        </a:p>
      </dgm:t>
    </dgm:pt>
    <dgm:pt modelId="{3119DA69-C410-4831-A8F9-265DDDAD00D0}" type="parTrans" cxnId="{A82FAEF9-C22A-4A5A-9D6F-20C49F55EBBA}">
      <dgm:prSet/>
      <dgm:spPr/>
      <dgm:t>
        <a:bodyPr/>
        <a:lstStyle/>
        <a:p>
          <a:endParaRPr lang="en-US"/>
        </a:p>
      </dgm:t>
    </dgm:pt>
    <dgm:pt modelId="{500FCB2E-DAA6-4FEF-88AE-1FC611104D71}" type="sibTrans" cxnId="{A82FAEF9-C22A-4A5A-9D6F-20C49F55EBBA}">
      <dgm:prSet/>
      <dgm:spPr/>
      <dgm:t>
        <a:bodyPr/>
        <a:lstStyle/>
        <a:p>
          <a:endParaRPr lang="en-US"/>
        </a:p>
      </dgm:t>
    </dgm:pt>
    <dgm:pt modelId="{85C767BF-6713-4728-A825-D12EB63862B3}">
      <dgm:prSet phldrT="[Text]"/>
      <dgm:spPr/>
      <dgm:t>
        <a:bodyPr/>
        <a:lstStyle/>
        <a:p>
          <a:r>
            <a:rPr lang="en-US" dirty="0"/>
            <a:t>Identify the specific and measurable change that the leader wants </a:t>
          </a:r>
          <a:br>
            <a:rPr lang="en-US" dirty="0"/>
          </a:br>
          <a:r>
            <a:rPr lang="en-US" dirty="0"/>
            <a:t>to make.</a:t>
          </a:r>
        </a:p>
      </dgm:t>
    </dgm:pt>
    <dgm:pt modelId="{300F6C7B-BE08-483A-89E4-71B388C71748}" type="parTrans" cxnId="{D2E5AD70-6176-419B-A623-8BC1EC3683E6}">
      <dgm:prSet/>
      <dgm:spPr/>
      <dgm:t>
        <a:bodyPr/>
        <a:lstStyle/>
        <a:p>
          <a:endParaRPr lang="en-US"/>
        </a:p>
      </dgm:t>
    </dgm:pt>
    <dgm:pt modelId="{B7A9E068-3CAA-48F3-A7F8-2807EFE68B25}" type="sibTrans" cxnId="{D2E5AD70-6176-419B-A623-8BC1EC3683E6}">
      <dgm:prSet/>
      <dgm:spPr/>
      <dgm:t>
        <a:bodyPr/>
        <a:lstStyle/>
        <a:p>
          <a:endParaRPr lang="en-US"/>
        </a:p>
      </dgm:t>
    </dgm:pt>
    <dgm:pt modelId="{08595C3B-336B-488B-A8BD-DB3FD5C80E9B}">
      <dgm:prSet phldrT="[Text]"/>
      <dgm:spPr/>
      <dgm:t>
        <a:bodyPr/>
        <a:lstStyle/>
        <a:p>
          <a:r>
            <a:rPr lang="en-US" b="1" dirty="0"/>
            <a:t>Reality</a:t>
          </a:r>
        </a:p>
      </dgm:t>
    </dgm:pt>
    <dgm:pt modelId="{677306F3-154A-4AC4-9802-8B4AAB313B0F}" type="parTrans" cxnId="{73DCE7DA-EC3D-498E-B2B0-29BF6FD95937}">
      <dgm:prSet/>
      <dgm:spPr/>
      <dgm:t>
        <a:bodyPr/>
        <a:lstStyle/>
        <a:p>
          <a:endParaRPr lang="en-US"/>
        </a:p>
      </dgm:t>
    </dgm:pt>
    <dgm:pt modelId="{DB8E23F6-58AA-4A59-906C-FA8EFF6F738D}" type="sibTrans" cxnId="{73DCE7DA-EC3D-498E-B2B0-29BF6FD95937}">
      <dgm:prSet/>
      <dgm:spPr/>
      <dgm:t>
        <a:bodyPr/>
        <a:lstStyle/>
        <a:p>
          <a:endParaRPr lang="en-US"/>
        </a:p>
      </dgm:t>
    </dgm:pt>
    <dgm:pt modelId="{C40FE6FA-BA4E-48AB-B08A-A8B0F5F810C3}">
      <dgm:prSet phldrT="[Text]"/>
      <dgm:spPr/>
      <dgm:t>
        <a:bodyPr/>
        <a:lstStyle/>
        <a:p>
          <a:r>
            <a:rPr lang="en-US" dirty="0"/>
            <a:t>Assess the current reality to determine the gap between current performance and the goal.</a:t>
          </a:r>
        </a:p>
      </dgm:t>
    </dgm:pt>
    <dgm:pt modelId="{3FBD8D18-C3EA-44F7-9481-F9BCDB562C89}" type="parTrans" cxnId="{B65F255F-F81B-4F8C-9879-9F51D16E2864}">
      <dgm:prSet/>
      <dgm:spPr/>
      <dgm:t>
        <a:bodyPr/>
        <a:lstStyle/>
        <a:p>
          <a:endParaRPr lang="en-US"/>
        </a:p>
      </dgm:t>
    </dgm:pt>
    <dgm:pt modelId="{D840350B-AF79-4174-B89F-DD5C234DA471}" type="sibTrans" cxnId="{B65F255F-F81B-4F8C-9879-9F51D16E2864}">
      <dgm:prSet/>
      <dgm:spPr/>
      <dgm:t>
        <a:bodyPr/>
        <a:lstStyle/>
        <a:p>
          <a:endParaRPr lang="en-US"/>
        </a:p>
      </dgm:t>
    </dgm:pt>
    <dgm:pt modelId="{5922FD85-83B2-497C-AF17-3950D76677FB}">
      <dgm:prSet phldrT="[Text]"/>
      <dgm:spPr/>
      <dgm:t>
        <a:bodyPr/>
        <a:lstStyle/>
        <a:p>
          <a:r>
            <a:rPr lang="en-US" b="1" dirty="0"/>
            <a:t>Options</a:t>
          </a:r>
        </a:p>
      </dgm:t>
    </dgm:pt>
    <dgm:pt modelId="{BECF63F8-157B-4D03-A529-86387BEB7D7F}" type="parTrans" cxnId="{2E7C4363-9FC6-4413-B7AB-DC0ED8CDD4BB}">
      <dgm:prSet/>
      <dgm:spPr/>
      <dgm:t>
        <a:bodyPr/>
        <a:lstStyle/>
        <a:p>
          <a:endParaRPr lang="en-US"/>
        </a:p>
      </dgm:t>
    </dgm:pt>
    <dgm:pt modelId="{8B1E280D-7151-4361-A59B-85788193B73E}" type="sibTrans" cxnId="{2E7C4363-9FC6-4413-B7AB-DC0ED8CDD4BB}">
      <dgm:prSet/>
      <dgm:spPr/>
      <dgm:t>
        <a:bodyPr/>
        <a:lstStyle/>
        <a:p>
          <a:endParaRPr lang="en-US"/>
        </a:p>
      </dgm:t>
    </dgm:pt>
    <dgm:pt modelId="{9802E12E-26F9-451E-908F-8F524FE238E3}">
      <dgm:prSet phldrT="[Text]"/>
      <dgm:spPr/>
      <dgm:t>
        <a:bodyPr/>
        <a:lstStyle/>
        <a:p>
          <a:r>
            <a:rPr lang="en-US" b="1" dirty="0"/>
            <a:t>Way Forward</a:t>
          </a:r>
        </a:p>
      </dgm:t>
    </dgm:pt>
    <dgm:pt modelId="{D1CE7273-D7E4-4434-9B7E-A946DB6AD72C}" type="parTrans" cxnId="{6C6FCCA1-6A87-4225-844B-7C63E2EBE701}">
      <dgm:prSet/>
      <dgm:spPr/>
      <dgm:t>
        <a:bodyPr/>
        <a:lstStyle/>
        <a:p>
          <a:endParaRPr lang="en-US"/>
        </a:p>
      </dgm:t>
    </dgm:pt>
    <dgm:pt modelId="{F040F5E7-47C2-4481-8AB7-2834B0CC79B1}" type="sibTrans" cxnId="{6C6FCCA1-6A87-4225-844B-7C63E2EBE701}">
      <dgm:prSet/>
      <dgm:spPr/>
      <dgm:t>
        <a:bodyPr/>
        <a:lstStyle/>
        <a:p>
          <a:endParaRPr lang="en-US"/>
        </a:p>
      </dgm:t>
    </dgm:pt>
    <dgm:pt modelId="{6CE08F96-F758-433B-922F-6BCE890AD758}">
      <dgm:prSet phldrT="[Text]"/>
      <dgm:spPr/>
      <dgm:t>
        <a:bodyPr/>
        <a:lstStyle/>
        <a:p>
          <a:r>
            <a:rPr lang="en-US" dirty="0"/>
            <a:t>Brainstorm possible strategies for reaching the goal.</a:t>
          </a:r>
        </a:p>
      </dgm:t>
    </dgm:pt>
    <dgm:pt modelId="{A350B494-8674-4862-A675-24082F6FC10C}" type="parTrans" cxnId="{008BC581-4EE8-40A9-9B89-255B66D6C3F2}">
      <dgm:prSet/>
      <dgm:spPr/>
      <dgm:t>
        <a:bodyPr/>
        <a:lstStyle/>
        <a:p>
          <a:endParaRPr lang="en-US"/>
        </a:p>
      </dgm:t>
    </dgm:pt>
    <dgm:pt modelId="{EE28400F-896A-4C06-9F3E-153C20040725}" type="sibTrans" cxnId="{008BC581-4EE8-40A9-9B89-255B66D6C3F2}">
      <dgm:prSet/>
      <dgm:spPr/>
      <dgm:t>
        <a:bodyPr/>
        <a:lstStyle/>
        <a:p>
          <a:endParaRPr lang="en-US"/>
        </a:p>
      </dgm:t>
    </dgm:pt>
    <dgm:pt modelId="{1B8E6995-61E0-4524-9A11-DE2ABBFC824F}">
      <dgm:prSet phldrT="[Text]"/>
      <dgm:spPr/>
      <dgm:t>
        <a:bodyPr/>
        <a:lstStyle/>
        <a:p>
          <a:r>
            <a:rPr lang="en-US" spc="-10" baseline="0" dirty="0"/>
            <a:t>Commit to specific actions for improvement and plan for follow-up to assess progress.</a:t>
          </a:r>
        </a:p>
      </dgm:t>
    </dgm:pt>
    <dgm:pt modelId="{FBC63F7A-2EAD-45DB-BBF2-5F9A9F7AB3AC}" type="parTrans" cxnId="{B2DCA6CF-FA86-43BD-83B0-34D1259DECE5}">
      <dgm:prSet/>
      <dgm:spPr/>
      <dgm:t>
        <a:bodyPr/>
        <a:lstStyle/>
        <a:p>
          <a:endParaRPr lang="en-US"/>
        </a:p>
      </dgm:t>
    </dgm:pt>
    <dgm:pt modelId="{AA45B259-9B54-451D-A1A2-16683618A85F}" type="sibTrans" cxnId="{B2DCA6CF-FA86-43BD-83B0-34D1259DECE5}">
      <dgm:prSet/>
      <dgm:spPr/>
      <dgm:t>
        <a:bodyPr/>
        <a:lstStyle/>
        <a:p>
          <a:endParaRPr lang="en-US"/>
        </a:p>
      </dgm:t>
    </dgm:pt>
    <dgm:pt modelId="{EA4D92AB-0359-43DB-A1AA-82712275E292}" type="pres">
      <dgm:prSet presAssocID="{1F529D5D-7FC2-44AB-9791-8AFA6F9A53E5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9375352-FE15-432B-ADAE-1B588EF8B92D}" type="pres">
      <dgm:prSet presAssocID="{19A6A936-B5C4-41C1-8BA9-89F9E75DCE7F}" presName="parentText1" presStyleLbl="node1" presStyleIdx="0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A100D-2D76-49A5-95DE-953CC2E26AD8}" type="pres">
      <dgm:prSet presAssocID="{19A6A936-B5C4-41C1-8BA9-89F9E75DCE7F}" presName="childText1" presStyleLbl="solidAlignAcc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E26034-A3AD-4008-B7A5-6AAC6D5F5975}" type="pres">
      <dgm:prSet presAssocID="{08595C3B-336B-488B-A8BD-DB3FD5C80E9B}" presName="parentText2" presStyleLbl="node1" presStyleIdx="1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E55E5B-CCEF-4132-8852-4E71CC27419C}" type="pres">
      <dgm:prSet presAssocID="{08595C3B-336B-488B-A8BD-DB3FD5C80E9B}" presName="childText2" presStyleLbl="solidAlignAcc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186511-6726-48F6-8FBA-23B85BEF153B}" type="pres">
      <dgm:prSet presAssocID="{5922FD85-83B2-497C-AF17-3950D76677FB}" presName="parentText3" presStyleLbl="node1" presStyleIdx="2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E1C4E7-1B3A-4032-AB09-D981870412A2}" type="pres">
      <dgm:prSet presAssocID="{5922FD85-83B2-497C-AF17-3950D76677FB}" presName="childText3" presStyleLbl="solidAlignAcc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C55A76-2135-4219-96A0-4EB618968FFE}" type="pres">
      <dgm:prSet presAssocID="{9802E12E-26F9-451E-908F-8F524FE238E3}" presName="parentText4" presStyleLbl="node1" presStyleIdx="3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13A625-65C6-45BF-85A5-D2CF23DEF2FB}" type="pres">
      <dgm:prSet presAssocID="{9802E12E-26F9-451E-908F-8F524FE238E3}" presName="childText4" presStyleLbl="solidAlignAcc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2FAEF9-C22A-4A5A-9D6F-20C49F55EBBA}" srcId="{1F529D5D-7FC2-44AB-9791-8AFA6F9A53E5}" destId="{19A6A936-B5C4-41C1-8BA9-89F9E75DCE7F}" srcOrd="0" destOrd="0" parTransId="{3119DA69-C410-4831-A8F9-265DDDAD00D0}" sibTransId="{500FCB2E-DAA6-4FEF-88AE-1FC611104D71}"/>
    <dgm:cxn modelId="{D2E5AD70-6176-419B-A623-8BC1EC3683E6}" srcId="{19A6A936-B5C4-41C1-8BA9-89F9E75DCE7F}" destId="{85C767BF-6713-4728-A825-D12EB63862B3}" srcOrd="0" destOrd="0" parTransId="{300F6C7B-BE08-483A-89E4-71B388C71748}" sibTransId="{B7A9E068-3CAA-48F3-A7F8-2807EFE68B25}"/>
    <dgm:cxn modelId="{2E7C4363-9FC6-4413-B7AB-DC0ED8CDD4BB}" srcId="{1F529D5D-7FC2-44AB-9791-8AFA6F9A53E5}" destId="{5922FD85-83B2-497C-AF17-3950D76677FB}" srcOrd="2" destOrd="0" parTransId="{BECF63F8-157B-4D03-A529-86387BEB7D7F}" sibTransId="{8B1E280D-7151-4361-A59B-85788193B73E}"/>
    <dgm:cxn modelId="{6AAE4B06-1A37-481C-A13A-1AE74AE0FC6F}" type="presOf" srcId="{5922FD85-83B2-497C-AF17-3950D76677FB}" destId="{4C186511-6726-48F6-8FBA-23B85BEF153B}" srcOrd="0" destOrd="0" presId="urn:microsoft.com/office/officeart/2009/3/layout/IncreasingArrowsProcess"/>
    <dgm:cxn modelId="{73DCE7DA-EC3D-498E-B2B0-29BF6FD95937}" srcId="{1F529D5D-7FC2-44AB-9791-8AFA6F9A53E5}" destId="{08595C3B-336B-488B-A8BD-DB3FD5C80E9B}" srcOrd="1" destOrd="0" parTransId="{677306F3-154A-4AC4-9802-8B4AAB313B0F}" sibTransId="{DB8E23F6-58AA-4A59-906C-FA8EFF6F738D}"/>
    <dgm:cxn modelId="{B65F255F-F81B-4F8C-9879-9F51D16E2864}" srcId="{08595C3B-336B-488B-A8BD-DB3FD5C80E9B}" destId="{C40FE6FA-BA4E-48AB-B08A-A8B0F5F810C3}" srcOrd="0" destOrd="0" parTransId="{3FBD8D18-C3EA-44F7-9481-F9BCDB562C89}" sibTransId="{D840350B-AF79-4174-B89F-DD5C234DA471}"/>
    <dgm:cxn modelId="{008BC581-4EE8-40A9-9B89-255B66D6C3F2}" srcId="{5922FD85-83B2-497C-AF17-3950D76677FB}" destId="{6CE08F96-F758-433B-922F-6BCE890AD758}" srcOrd="0" destOrd="0" parTransId="{A350B494-8674-4862-A675-24082F6FC10C}" sibTransId="{EE28400F-896A-4C06-9F3E-153C20040725}"/>
    <dgm:cxn modelId="{1546CC00-2DBD-4F5E-ACA1-A5B6AF7CE3AF}" type="presOf" srcId="{6CE08F96-F758-433B-922F-6BCE890AD758}" destId="{F8E1C4E7-1B3A-4032-AB09-D981870412A2}" srcOrd="0" destOrd="0" presId="urn:microsoft.com/office/officeart/2009/3/layout/IncreasingArrowsProcess"/>
    <dgm:cxn modelId="{6C6FCCA1-6A87-4225-844B-7C63E2EBE701}" srcId="{1F529D5D-7FC2-44AB-9791-8AFA6F9A53E5}" destId="{9802E12E-26F9-451E-908F-8F524FE238E3}" srcOrd="3" destOrd="0" parTransId="{D1CE7273-D7E4-4434-9B7E-A946DB6AD72C}" sibTransId="{F040F5E7-47C2-4481-8AB7-2834B0CC79B1}"/>
    <dgm:cxn modelId="{B2DCA6CF-FA86-43BD-83B0-34D1259DECE5}" srcId="{9802E12E-26F9-451E-908F-8F524FE238E3}" destId="{1B8E6995-61E0-4524-9A11-DE2ABBFC824F}" srcOrd="0" destOrd="0" parTransId="{FBC63F7A-2EAD-45DB-BBF2-5F9A9F7AB3AC}" sibTransId="{AA45B259-9B54-451D-A1A2-16683618A85F}"/>
    <dgm:cxn modelId="{BB2A5BA2-8033-4E12-A3D1-C09948EAE828}" type="presOf" srcId="{C40FE6FA-BA4E-48AB-B08A-A8B0F5F810C3}" destId="{BEE55E5B-CCEF-4132-8852-4E71CC27419C}" srcOrd="0" destOrd="0" presId="urn:microsoft.com/office/officeart/2009/3/layout/IncreasingArrowsProcess"/>
    <dgm:cxn modelId="{508B560E-6651-4D89-9759-21F2C56E31F9}" type="presOf" srcId="{19A6A936-B5C4-41C1-8BA9-89F9E75DCE7F}" destId="{29375352-FE15-432B-ADAE-1B588EF8B92D}" srcOrd="0" destOrd="0" presId="urn:microsoft.com/office/officeart/2009/3/layout/IncreasingArrowsProcess"/>
    <dgm:cxn modelId="{3BE63DDB-57F1-43DF-922F-56BC465D889E}" type="presOf" srcId="{1F529D5D-7FC2-44AB-9791-8AFA6F9A53E5}" destId="{EA4D92AB-0359-43DB-A1AA-82712275E292}" srcOrd="0" destOrd="0" presId="urn:microsoft.com/office/officeart/2009/3/layout/IncreasingArrowsProcess"/>
    <dgm:cxn modelId="{825633D9-DFCC-4ED6-9AA1-3F21EDCA8305}" type="presOf" srcId="{1B8E6995-61E0-4524-9A11-DE2ABBFC824F}" destId="{EC13A625-65C6-45BF-85A5-D2CF23DEF2FB}" srcOrd="0" destOrd="0" presId="urn:microsoft.com/office/officeart/2009/3/layout/IncreasingArrowsProcess"/>
    <dgm:cxn modelId="{CCC15290-ED51-4664-99B8-D8AD8198BA37}" type="presOf" srcId="{9802E12E-26F9-451E-908F-8F524FE238E3}" destId="{0CC55A76-2135-4219-96A0-4EB618968FFE}" srcOrd="0" destOrd="0" presId="urn:microsoft.com/office/officeart/2009/3/layout/IncreasingArrowsProcess"/>
    <dgm:cxn modelId="{FA7C3359-7EBF-4962-B28E-9E021748113A}" type="presOf" srcId="{85C767BF-6713-4728-A825-D12EB63862B3}" destId="{C32A100D-2D76-49A5-95DE-953CC2E26AD8}" srcOrd="0" destOrd="0" presId="urn:microsoft.com/office/officeart/2009/3/layout/IncreasingArrowsProcess"/>
    <dgm:cxn modelId="{68809D82-5378-4BEC-95D4-92061CFF8389}" type="presOf" srcId="{08595C3B-336B-488B-A8BD-DB3FD5C80E9B}" destId="{F5E26034-A3AD-4008-B7A5-6AAC6D5F5975}" srcOrd="0" destOrd="0" presId="urn:microsoft.com/office/officeart/2009/3/layout/IncreasingArrowsProcess"/>
    <dgm:cxn modelId="{E408117F-9FDC-4BFD-A626-00FDA01B57EA}" type="presParOf" srcId="{EA4D92AB-0359-43DB-A1AA-82712275E292}" destId="{29375352-FE15-432B-ADAE-1B588EF8B92D}" srcOrd="0" destOrd="0" presId="urn:microsoft.com/office/officeart/2009/3/layout/IncreasingArrowsProcess"/>
    <dgm:cxn modelId="{20CF8EC7-9757-4F01-9BBC-1140CC5E91E6}" type="presParOf" srcId="{EA4D92AB-0359-43DB-A1AA-82712275E292}" destId="{C32A100D-2D76-49A5-95DE-953CC2E26AD8}" srcOrd="1" destOrd="0" presId="urn:microsoft.com/office/officeart/2009/3/layout/IncreasingArrowsProcess"/>
    <dgm:cxn modelId="{C4ECEB5F-8DD0-4295-973D-8BD149A267F8}" type="presParOf" srcId="{EA4D92AB-0359-43DB-A1AA-82712275E292}" destId="{F5E26034-A3AD-4008-B7A5-6AAC6D5F5975}" srcOrd="2" destOrd="0" presId="urn:microsoft.com/office/officeart/2009/3/layout/IncreasingArrowsProcess"/>
    <dgm:cxn modelId="{BE9DEC71-1F0E-4C81-BEB1-EBA4B2931184}" type="presParOf" srcId="{EA4D92AB-0359-43DB-A1AA-82712275E292}" destId="{BEE55E5B-CCEF-4132-8852-4E71CC27419C}" srcOrd="3" destOrd="0" presId="urn:microsoft.com/office/officeart/2009/3/layout/IncreasingArrowsProcess"/>
    <dgm:cxn modelId="{5A882AC6-0D70-4190-80A9-A45F95B5524F}" type="presParOf" srcId="{EA4D92AB-0359-43DB-A1AA-82712275E292}" destId="{4C186511-6726-48F6-8FBA-23B85BEF153B}" srcOrd="4" destOrd="0" presId="urn:microsoft.com/office/officeart/2009/3/layout/IncreasingArrowsProcess"/>
    <dgm:cxn modelId="{CB7ABB03-437E-460D-9165-8B516E4A6DDC}" type="presParOf" srcId="{EA4D92AB-0359-43DB-A1AA-82712275E292}" destId="{F8E1C4E7-1B3A-4032-AB09-D981870412A2}" srcOrd="5" destOrd="0" presId="urn:microsoft.com/office/officeart/2009/3/layout/IncreasingArrowsProcess"/>
    <dgm:cxn modelId="{BC570D7C-D08B-42A2-90F4-949A75988BAD}" type="presParOf" srcId="{EA4D92AB-0359-43DB-A1AA-82712275E292}" destId="{0CC55A76-2135-4219-96A0-4EB618968FFE}" srcOrd="6" destOrd="0" presId="urn:microsoft.com/office/officeart/2009/3/layout/IncreasingArrowsProcess"/>
    <dgm:cxn modelId="{C7C505C8-137A-4EE6-840B-980846963B7D}" type="presParOf" srcId="{EA4D92AB-0359-43DB-A1AA-82712275E292}" destId="{EC13A625-65C6-45BF-85A5-D2CF23DEF2FB}" srcOrd="7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A7FFC7-1686-4641-A332-6CC69AF0FB47}">
      <dsp:nvSpPr>
        <dsp:cNvPr id="0" name=""/>
        <dsp:cNvSpPr/>
      </dsp:nvSpPr>
      <dsp:spPr>
        <a:xfrm>
          <a:off x="5604147" y="2557119"/>
          <a:ext cx="3236147" cy="14972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68275" lvl="1" indent="-168275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600" b="0" kern="1200" dirty="0"/>
            <a:t>Analytical Thinking</a:t>
          </a:r>
          <a:br>
            <a:rPr lang="en-US" sz="1600" b="0" kern="1200" dirty="0"/>
          </a:br>
          <a:r>
            <a:rPr lang="en-US" sz="800" b="0" kern="1200" dirty="0"/>
            <a:t> </a:t>
          </a:r>
          <a:endParaRPr lang="en-US" sz="1600" b="0" kern="1200" dirty="0"/>
        </a:p>
        <a:p>
          <a:pPr marL="168275" lvl="1" indent="-168275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600" b="0" kern="1200" dirty="0"/>
            <a:t>Conceptual Thinking</a:t>
          </a:r>
        </a:p>
      </dsp:txBody>
      <dsp:txXfrm>
        <a:off x="6607881" y="2964321"/>
        <a:ext cx="2199523" cy="1057153"/>
      </dsp:txXfrm>
    </dsp:sp>
    <dsp:sp modelId="{F81F5FA6-39BA-FC48-8587-90E18799D561}">
      <dsp:nvSpPr>
        <dsp:cNvPr id="0" name=""/>
        <dsp:cNvSpPr/>
      </dsp:nvSpPr>
      <dsp:spPr>
        <a:xfrm>
          <a:off x="5392842" y="-79221"/>
          <a:ext cx="3814199" cy="22064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56515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1600" b="1" kern="1200" dirty="0"/>
            <a:t>Impact and Influence</a:t>
          </a:r>
        </a:p>
        <a:p>
          <a:pPr marL="171450" lvl="1" indent="-171450" algn="l" defTabSz="2693988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1600" b="0" kern="1200" dirty="0"/>
            <a:t>Team Leadership / Engaging the Team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1600" kern="1200" dirty="0"/>
            <a:t>Developing Others</a:t>
          </a:r>
        </a:p>
      </dsp:txBody>
      <dsp:txXfrm>
        <a:off x="6585570" y="-30753"/>
        <a:ext cx="2573003" cy="1557885"/>
      </dsp:txXfrm>
    </dsp:sp>
    <dsp:sp modelId="{D14589A6-406C-2840-BC6A-76E85B243014}">
      <dsp:nvSpPr>
        <dsp:cNvPr id="0" name=""/>
        <dsp:cNvSpPr/>
      </dsp:nvSpPr>
      <dsp:spPr>
        <a:xfrm>
          <a:off x="476905" y="-176153"/>
          <a:ext cx="3633340" cy="24660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300"/>
            </a:spcAft>
            <a:buChar char="••"/>
          </a:pPr>
          <a:r>
            <a:rPr lang="en-US" sz="1600" b="1" kern="1200" dirty="0"/>
            <a:t>Achievement /</a:t>
          </a:r>
          <a:br>
            <a:rPr lang="en-US" sz="1600" b="1" kern="1200" dirty="0"/>
          </a:br>
          <a:r>
            <a:rPr lang="en-US" sz="1600" b="1" kern="1200" dirty="0"/>
            <a:t>Focus on Sustainable Results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300"/>
            </a:spcAft>
            <a:buChar char="••"/>
            <a:tabLst/>
          </a:pPr>
          <a:r>
            <a:rPr lang="en-US" sz="1600" kern="1200" dirty="0"/>
            <a:t>Monitoring &amp; Directiveness /</a:t>
          </a:r>
          <a:br>
            <a:rPr lang="en-US" sz="1600" kern="1200" dirty="0"/>
          </a:br>
          <a:r>
            <a:rPr lang="en-US" sz="1600" kern="1200" dirty="0"/>
            <a:t>Holding People Accountable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300"/>
            </a:spcAft>
            <a:buChar char="••"/>
          </a:pPr>
          <a:r>
            <a:rPr lang="en-US" sz="1600" kern="1200" dirty="0"/>
            <a:t>Initiative &amp; Persistence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300"/>
            </a:spcAft>
            <a:buChar char="••"/>
          </a:pPr>
          <a:r>
            <a:rPr lang="en-US" sz="1600" kern="1200" dirty="0"/>
            <a:t>Planning Ahead</a:t>
          </a:r>
        </a:p>
      </dsp:txBody>
      <dsp:txXfrm>
        <a:off x="531075" y="-121983"/>
        <a:ext cx="2434998" cy="1741174"/>
      </dsp:txXfrm>
    </dsp:sp>
    <dsp:sp modelId="{5BF82078-0B5F-9540-B6A9-2C450AD82B33}">
      <dsp:nvSpPr>
        <dsp:cNvPr id="0" name=""/>
        <dsp:cNvSpPr/>
      </dsp:nvSpPr>
      <dsp:spPr>
        <a:xfrm>
          <a:off x="2892992" y="356472"/>
          <a:ext cx="1788026" cy="1788026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Driving for Results</a:t>
          </a:r>
        </a:p>
      </dsp:txBody>
      <dsp:txXfrm>
        <a:off x="3416693" y="880173"/>
        <a:ext cx="1264325" cy="1264325"/>
      </dsp:txXfrm>
    </dsp:sp>
    <dsp:sp modelId="{4E66FBFD-BE0D-3C4D-B302-E437BF3097B8}">
      <dsp:nvSpPr>
        <dsp:cNvPr id="0" name=""/>
        <dsp:cNvSpPr/>
      </dsp:nvSpPr>
      <dsp:spPr>
        <a:xfrm rot="5400000">
          <a:off x="4763605" y="356472"/>
          <a:ext cx="1788026" cy="1788026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Influencing for Results</a:t>
          </a:r>
        </a:p>
      </dsp:txBody>
      <dsp:txXfrm rot="-5400000">
        <a:off x="4763605" y="880173"/>
        <a:ext cx="1264325" cy="1264325"/>
      </dsp:txXfrm>
    </dsp:sp>
    <dsp:sp modelId="{7C49FCFA-BDBD-C548-BDB8-0B98EE54389D}">
      <dsp:nvSpPr>
        <dsp:cNvPr id="0" name=""/>
        <dsp:cNvSpPr/>
      </dsp:nvSpPr>
      <dsp:spPr>
        <a:xfrm rot="10800000">
          <a:off x="4775764" y="2214927"/>
          <a:ext cx="1788026" cy="1788026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Problem Solving</a:t>
          </a:r>
        </a:p>
      </dsp:txBody>
      <dsp:txXfrm rot="10800000">
        <a:off x="4775764" y="2214927"/>
        <a:ext cx="1264325" cy="1264325"/>
      </dsp:txXfrm>
    </dsp:sp>
    <dsp:sp modelId="{B1AA901A-1A69-EF44-810E-8085D27DBAA7}">
      <dsp:nvSpPr>
        <dsp:cNvPr id="0" name=""/>
        <dsp:cNvSpPr/>
      </dsp:nvSpPr>
      <dsp:spPr>
        <a:xfrm rot="16200000">
          <a:off x="2892992" y="2227085"/>
          <a:ext cx="1788026" cy="1788026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Personal Effectiveness</a:t>
          </a:r>
        </a:p>
      </dsp:txBody>
      <dsp:txXfrm rot="5400000">
        <a:off x="3416693" y="2227085"/>
        <a:ext cx="1264325" cy="1264325"/>
      </dsp:txXfrm>
    </dsp:sp>
    <dsp:sp modelId="{FBF7901D-06D1-E641-9F79-878F2C885FED}">
      <dsp:nvSpPr>
        <dsp:cNvPr id="0" name=""/>
        <dsp:cNvSpPr/>
      </dsp:nvSpPr>
      <dsp:spPr>
        <a:xfrm>
          <a:off x="4413640" y="1814146"/>
          <a:ext cx="617343" cy="536820"/>
        </a:xfrm>
        <a:prstGeom prst="circular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B99108F-AD89-A141-8F95-8BB8E0BF1268}">
      <dsp:nvSpPr>
        <dsp:cNvPr id="0" name=""/>
        <dsp:cNvSpPr/>
      </dsp:nvSpPr>
      <dsp:spPr>
        <a:xfrm rot="10800000">
          <a:off x="4413640" y="2020616"/>
          <a:ext cx="617343" cy="536820"/>
        </a:xfrm>
        <a:prstGeom prst="circular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375352-FE15-432B-ADAE-1B588EF8B92D}">
      <dsp:nvSpPr>
        <dsp:cNvPr id="0" name=""/>
        <dsp:cNvSpPr/>
      </dsp:nvSpPr>
      <dsp:spPr>
        <a:xfrm>
          <a:off x="0" y="323939"/>
          <a:ext cx="8394184" cy="1222067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194003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Goal</a:t>
          </a:r>
        </a:p>
      </dsp:txBody>
      <dsp:txXfrm>
        <a:off x="0" y="629456"/>
        <a:ext cx="8088667" cy="611033"/>
      </dsp:txXfrm>
    </dsp:sp>
    <dsp:sp modelId="{C32A100D-2D76-49A5-95DE-953CC2E26AD8}">
      <dsp:nvSpPr>
        <dsp:cNvPr id="0" name=""/>
        <dsp:cNvSpPr/>
      </dsp:nvSpPr>
      <dsp:spPr>
        <a:xfrm>
          <a:off x="0" y="1268323"/>
          <a:ext cx="1934859" cy="22604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Identify the specific and measurable change that the leader wants </a:t>
          </a:r>
          <a:br>
            <a:rPr lang="en-US" sz="1900" kern="1200" dirty="0"/>
          </a:br>
          <a:r>
            <a:rPr lang="en-US" sz="1900" kern="1200" dirty="0"/>
            <a:t>to make.</a:t>
          </a:r>
        </a:p>
      </dsp:txBody>
      <dsp:txXfrm>
        <a:off x="0" y="1268323"/>
        <a:ext cx="1934859" cy="2260455"/>
      </dsp:txXfrm>
    </dsp:sp>
    <dsp:sp modelId="{F5E26034-A3AD-4008-B7A5-6AAC6D5F5975}">
      <dsp:nvSpPr>
        <dsp:cNvPr id="0" name=""/>
        <dsp:cNvSpPr/>
      </dsp:nvSpPr>
      <dsp:spPr>
        <a:xfrm>
          <a:off x="1934859" y="731151"/>
          <a:ext cx="6459324" cy="1222067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shade val="80000"/>
            <a:hueOff val="96146"/>
            <a:satOff val="-4579"/>
            <a:lumOff val="93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194003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Reality</a:t>
          </a:r>
        </a:p>
      </dsp:txBody>
      <dsp:txXfrm>
        <a:off x="1934859" y="1036668"/>
        <a:ext cx="6153807" cy="611033"/>
      </dsp:txXfrm>
    </dsp:sp>
    <dsp:sp modelId="{BEE55E5B-CCEF-4132-8852-4E71CC27419C}">
      <dsp:nvSpPr>
        <dsp:cNvPr id="0" name=""/>
        <dsp:cNvSpPr/>
      </dsp:nvSpPr>
      <dsp:spPr>
        <a:xfrm>
          <a:off x="1934859" y="1675534"/>
          <a:ext cx="1934859" cy="22028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Assess the current reality to determine the gap between current performance and the goal.</a:t>
          </a:r>
        </a:p>
      </dsp:txBody>
      <dsp:txXfrm>
        <a:off x="1934859" y="1675534"/>
        <a:ext cx="1934859" cy="2202839"/>
      </dsp:txXfrm>
    </dsp:sp>
    <dsp:sp modelId="{4C186511-6726-48F6-8FBA-23B85BEF153B}">
      <dsp:nvSpPr>
        <dsp:cNvPr id="0" name=""/>
        <dsp:cNvSpPr/>
      </dsp:nvSpPr>
      <dsp:spPr>
        <a:xfrm>
          <a:off x="3869718" y="1138362"/>
          <a:ext cx="4524465" cy="1222067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shade val="80000"/>
            <a:hueOff val="192291"/>
            <a:satOff val="-9157"/>
            <a:lumOff val="186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194003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Options</a:t>
          </a:r>
        </a:p>
      </dsp:txBody>
      <dsp:txXfrm>
        <a:off x="3869718" y="1443879"/>
        <a:ext cx="4218948" cy="611033"/>
      </dsp:txXfrm>
    </dsp:sp>
    <dsp:sp modelId="{F8E1C4E7-1B3A-4032-AB09-D981870412A2}">
      <dsp:nvSpPr>
        <dsp:cNvPr id="0" name=""/>
        <dsp:cNvSpPr/>
      </dsp:nvSpPr>
      <dsp:spPr>
        <a:xfrm>
          <a:off x="3869718" y="2082746"/>
          <a:ext cx="1934859" cy="22175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Brainstorm possible strategies for reaching the goal.</a:t>
          </a:r>
        </a:p>
      </dsp:txBody>
      <dsp:txXfrm>
        <a:off x="3869718" y="2082746"/>
        <a:ext cx="1934859" cy="2217568"/>
      </dsp:txXfrm>
    </dsp:sp>
    <dsp:sp modelId="{0CC55A76-2135-4219-96A0-4EB618968FFE}">
      <dsp:nvSpPr>
        <dsp:cNvPr id="0" name=""/>
        <dsp:cNvSpPr/>
      </dsp:nvSpPr>
      <dsp:spPr>
        <a:xfrm>
          <a:off x="5804578" y="1545573"/>
          <a:ext cx="2589605" cy="1222067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shade val="80000"/>
            <a:hueOff val="288437"/>
            <a:satOff val="-13736"/>
            <a:lumOff val="2802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194003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Way Forward</a:t>
          </a:r>
        </a:p>
      </dsp:txBody>
      <dsp:txXfrm>
        <a:off x="5804578" y="1851090"/>
        <a:ext cx="2284088" cy="611033"/>
      </dsp:txXfrm>
    </dsp:sp>
    <dsp:sp modelId="{EC13A625-65C6-45BF-85A5-D2CF23DEF2FB}">
      <dsp:nvSpPr>
        <dsp:cNvPr id="0" name=""/>
        <dsp:cNvSpPr/>
      </dsp:nvSpPr>
      <dsp:spPr>
        <a:xfrm>
          <a:off x="5804578" y="2489957"/>
          <a:ext cx="1952487" cy="22435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pc="-10" baseline="0" dirty="0"/>
            <a:t>Commit to specific actions for improvement and plan for follow-up to assess progress.</a:t>
          </a:r>
        </a:p>
      </dsp:txBody>
      <dsp:txXfrm>
        <a:off x="5804578" y="2489957"/>
        <a:ext cx="1952487" cy="2243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#2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2"/>
            <a:ext cx="3170583" cy="337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435" tIns="48715" rIns="97435" bIns="4871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ITC Franklin Gothic Std Bk Cd"/>
                <a:ea typeface="ＭＳ Ｐゴシック" pitchFamily="-4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620" y="2"/>
            <a:ext cx="3170583" cy="337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435" tIns="48715" rIns="97435" bIns="4871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ITC Franklin Gothic Std Bk Cd"/>
                <a:ea typeface="ＭＳ Ｐゴシック" pitchFamily="-4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320135"/>
            <a:ext cx="3170583" cy="281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435" tIns="48715" rIns="97435" bIns="4871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ITC Franklin Gothic Std Bk Cd"/>
                <a:ea typeface="ＭＳ Ｐゴシック" pitchFamily="-4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620" y="9320135"/>
            <a:ext cx="3170583" cy="281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435" tIns="48715" rIns="97435" bIns="4871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ITC Franklin Gothic Std Bk Cd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7BCAE3DC-170E-4613-A0CC-4BE6EC59C3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76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3170583" cy="480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435" tIns="48715" rIns="97435" bIns="4871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ITC Franklin Gothic Std Bk Cd"/>
                <a:ea typeface="ＭＳ Ｐゴシック" pitchFamily="-4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620" y="0"/>
            <a:ext cx="3170583" cy="480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435" tIns="48715" rIns="97435" bIns="4871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ITC Franklin Gothic Std Bk Cd"/>
                <a:ea typeface="ＭＳ Ｐゴシック" pitchFamily="-4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2188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695" y="4561230"/>
            <a:ext cx="5363817" cy="432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435" tIns="48715" rIns="97435" bIns="48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120817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435" tIns="48715" rIns="97435" bIns="4871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ITC Franklin Gothic Std Bk Cd"/>
                <a:ea typeface="ＭＳ Ｐゴシック" pitchFamily="-4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620" y="9120817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435" tIns="48715" rIns="97435" bIns="4871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ITC Franklin Gothic Std Bk Cd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DBA2C2E2-0E08-480B-A22D-C2F2EBF6A2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5498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ITC Franklin Gothic Std Bk Cd"/>
        <a:ea typeface="ＭＳ Ｐゴシック" pitchFamily="-48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ITC Franklin Gothic Std Bk Cd"/>
        <a:ea typeface="ＭＳ Ｐゴシック" pitchFamily="-48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ITC Franklin Gothic Std Bk Cd"/>
        <a:ea typeface="ＭＳ Ｐゴシック" pitchFamily="-48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ITC Franklin Gothic Std Bk Cd"/>
        <a:ea typeface="ＭＳ Ｐゴシック" pitchFamily="-48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ITC Franklin Gothic Std Bk Cd"/>
        <a:ea typeface="ＭＳ Ｐゴシック" pitchFamily="-48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5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6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7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9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0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2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3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4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5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6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7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8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9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0.xml"/></Relationships>
</file>

<file path=ppt/notesSlides/_rels/notesSlide3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1.xml"/></Relationships>
</file>

<file path=ppt/notesSlides/_rels/notesSlide3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2.xml"/></Relationships>
</file>

<file path=ppt/notesSlides/_rels/notesSlide3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3.xml"/></Relationships>
</file>

<file path=ppt/notesSlides/_rels/notesSlide3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4.xml"/></Relationships>
</file>

<file path=ppt/notesSlides/_rels/notesSlide3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5.xml"/></Relationships>
</file>

<file path=ppt/notesSlides/_rels/notesSlide3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6.xml"/></Relationships>
</file>

<file path=ppt/notesSlides/_rels/notesSlide3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7.xml"/></Relationships>
</file>

<file path=ppt/notesSlides/_rels/notesSlide3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8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4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9.xml"/></Relationships>
</file>

<file path=ppt/notesSlides/_rels/notesSlide4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0.xml"/></Relationships>
</file>

<file path=ppt/notesSlides/_rels/notesSlide4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1.xml"/></Relationships>
</file>

<file path=ppt/notesSlides/_rels/notesSlide4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2.xml"/></Relationships>
</file>

<file path=ppt/notesSlides/_rels/notesSlide4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3.xml"/></Relationships>
</file>

<file path=ppt/notesSlides/_rels/notesSlide4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4.xml"/></Relationships>
</file>

<file path=ppt/notesSlides/_rels/notesSlide4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5.xml"/></Relationships>
</file>

<file path=ppt/notesSlides/_rels/notesSlide4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6.xml"/></Relationships>
</file>

<file path=ppt/notesSlides/_rels/notesSlide4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7.xml"/></Relationships>
</file>

<file path=ppt/notesSlides/_rels/notesSlide4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8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2179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defTabSz="956739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9110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7817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5987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5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fld id="{85C7D615-4F6A-41E6-94EB-BD0871FD765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defTabSz="929152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1046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0201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1619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b="0" i="1" baseline="0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3254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830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5207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BA2C2E2-0E08-480B-A22D-C2F2EBF6A27D}" type="slidenum">
              <a:rPr lang="en-US" sz="1900" kern="0">
                <a:solidFill>
                  <a:sysClr val="windowText" lastClr="000000"/>
                </a:solidFill>
              </a:rPr>
              <a:pPr defTabSz="95207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en-US" sz="19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8875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675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6218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rtl="0" font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7535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b="1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7398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8865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0747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9039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8972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9651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7227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1903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defTabSz="956739" fontAlgn="ctr"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883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6642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defTabSz="956739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4653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defTabSz="952073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6900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defTabSz="956739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006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9033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61872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43685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defTabSz="956739">
              <a:defRPr/>
            </a:pPr>
            <a:endParaRPr lang="en-US" b="1" i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77348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73070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85517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808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b="1" i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09328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02603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33710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76869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10130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32653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19280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14911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06429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43274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defTabSz="952073"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435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429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499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6671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b="0" i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063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150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vid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368" y="6597933"/>
            <a:ext cx="157094" cy="153888"/>
          </a:xfrm>
        </p:spPr>
        <p:txBody>
          <a:bodyPr wrap="none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A1A8B8B9-B651-4439-A868-E8F04EF814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616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 userDrawn="1"/>
          </p:nvSpPr>
          <p:spPr>
            <a:xfrm>
              <a:off x="370703" y="1524000"/>
              <a:ext cx="8773297" cy="1635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7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45687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00" y="447188"/>
            <a:ext cx="7928999" cy="970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034" y="2222287"/>
            <a:ext cx="7915931" cy="3636511"/>
          </a:xfrm>
        </p:spPr>
        <p:txBody>
          <a:bodyPr/>
          <a:lstStyle>
            <a:lvl1pPr>
              <a:buClr>
                <a:srgbClr val="456874"/>
              </a:buClr>
              <a:defRPr sz="1600"/>
            </a:lvl1pPr>
            <a:lvl2pPr>
              <a:buClr>
                <a:srgbClr val="456874"/>
              </a:buClr>
              <a:defRPr/>
            </a:lvl2pPr>
            <a:lvl3pPr>
              <a:buClr>
                <a:srgbClr val="456874"/>
              </a:buClr>
              <a:defRPr/>
            </a:lvl3pPr>
            <a:lvl4pPr>
              <a:buClr>
                <a:srgbClr val="456874"/>
              </a:buClr>
              <a:defRPr/>
            </a:lvl4pPr>
            <a:lvl5pPr>
              <a:buClr>
                <a:srgbClr val="456874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86521" y="6124041"/>
            <a:ext cx="796616" cy="490599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0" y="6124041"/>
            <a:ext cx="7333989" cy="490599"/>
          </a:xfrm>
          <a:noFill/>
        </p:spPr>
        <p:txBody>
          <a:bodyPr lIns="274320" anchor="b" anchorCtr="0"/>
          <a:lstStyle>
            <a:lvl1pPr marL="0" indent="0">
              <a:buNone/>
              <a:defRPr i="1">
                <a:solidFill>
                  <a:srgbClr val="45687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6202287"/>
            <a:ext cx="7818783" cy="26235"/>
          </a:xfrm>
          <a:prstGeom prst="line">
            <a:avLst/>
          </a:prstGeom>
          <a:ln w="34925">
            <a:solidFill>
              <a:srgbClr val="4568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631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-Brand_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87388" y="164758"/>
            <a:ext cx="8224837" cy="3435178"/>
          </a:xfrm>
        </p:spPr>
        <p:txBody>
          <a:bodyPr lIns="0" anchor="b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691978" y="3799458"/>
            <a:ext cx="823783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6295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 pitchFamily="34" charset="0"/>
            </a:endParaRPr>
          </a:p>
          <a:p>
            <a:pPr marL="568325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6295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 pitchFamily="34" charset="0"/>
              </a:rPr>
              <a:t>https://www.facebook.com/xxxxx</a:t>
            </a:r>
          </a:p>
          <a:p>
            <a:pPr marL="568325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26295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 pitchFamily="34" charset="0"/>
              </a:rPr>
              <a:t>https://twitter.com/xxxxx</a:t>
            </a:r>
          </a:p>
        </p:txBody>
      </p:sp>
      <p:pic>
        <p:nvPicPr>
          <p:cNvPr id="6" name="Picture 5" descr="f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68" y="4115999"/>
            <a:ext cx="380268" cy="38026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Picture 6" descr="twitter-bird-light-bgs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68" y="4621151"/>
            <a:ext cx="474134" cy="3853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716" y="5952713"/>
            <a:ext cx="2104255" cy="5331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176" y="5981664"/>
            <a:ext cx="1618488" cy="515619"/>
          </a:xfrm>
          <a:prstGeom prst="rect">
            <a:avLst/>
          </a:prstGeom>
        </p:spPr>
      </p:pic>
      <p:pic>
        <p:nvPicPr>
          <p:cNvPr id="10" name="Picture 2" descr="C:\Users\ssargen\Documents\My Box Files\CST\Logos\CC-Turnaround Final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24004" y="5936671"/>
            <a:ext cx="1616892" cy="586065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5383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No-FB-Twi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87388" y="164758"/>
            <a:ext cx="8224837" cy="3435178"/>
          </a:xfrm>
        </p:spPr>
        <p:txBody>
          <a:bodyPr lIns="0" anchor="b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971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TL_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87388" y="164758"/>
            <a:ext cx="8224837" cy="3435178"/>
          </a:xfrm>
        </p:spPr>
        <p:txBody>
          <a:bodyPr lIns="0" anchor="b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691978" y="3799458"/>
            <a:ext cx="823783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8325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6295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 pitchFamily="34" charset="0"/>
              </a:rPr>
              <a:t>www.facebook.com/gtlcenter</a:t>
            </a:r>
          </a:p>
          <a:p>
            <a:pPr marL="568325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26295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 pitchFamily="34" charset="0"/>
              </a:rPr>
              <a:t>www.twitter.com/gtlcenter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6295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6295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4B76A0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cs typeface="Arial" pitchFamily="34" charset="0"/>
              </a:rPr>
              <a:t>Advancing state efforts to grow, respect, and retain great teachers and leaders for all students</a:t>
            </a:r>
          </a:p>
        </p:txBody>
      </p:sp>
      <p:pic>
        <p:nvPicPr>
          <p:cNvPr id="6" name="Picture 5" descr="f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68" y="3852383"/>
            <a:ext cx="380268" cy="38026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Picture 6" descr="twitter-bird-light-bgs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68" y="4357535"/>
            <a:ext cx="474134" cy="38534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429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998" y="905710"/>
            <a:ext cx="8228413" cy="178510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83811" y="2930525"/>
            <a:ext cx="8229600" cy="129434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3200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>
              <a:defRPr lang="en-US" sz="320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</a:lstStyle>
          <a:p>
            <a:pPr lvl="0" algn="l" rtl="0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dirty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83811" y="4375150"/>
            <a:ext cx="8229600" cy="1128183"/>
          </a:xfrm>
          <a:prstGeom prst="rect">
            <a:avLst/>
          </a:prstGeom>
        </p:spPr>
        <p:txBody>
          <a:bodyPr lIns="91440" rIns="9144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6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1507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6170517" y="0"/>
            <a:ext cx="2973483" cy="2821214"/>
            <a:chOff x="6270928" y="0"/>
            <a:chExt cx="2973483" cy="2821214"/>
          </a:xfrm>
        </p:grpSpPr>
        <p:sp>
          <p:nvSpPr>
            <p:cNvPr id="5" name="Rectangle 4"/>
            <p:cNvSpPr/>
            <p:nvPr userDrawn="1"/>
          </p:nvSpPr>
          <p:spPr>
            <a:xfrm rot="10800000">
              <a:off x="6270928" y="1"/>
              <a:ext cx="2973483" cy="576016"/>
            </a:xfrm>
            <a:prstGeom prst="rect">
              <a:avLst/>
            </a:prstGeom>
            <a:gradFill>
              <a:gsLst>
                <a:gs pos="0">
                  <a:srgbClr val="4C8C2B"/>
                </a:gs>
                <a:gs pos="100000">
                  <a:srgbClr val="4C8C2B">
                    <a:alpha val="0"/>
                  </a:srgbClr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" name="Rectangle 5"/>
            <p:cNvSpPr/>
            <p:nvPr userDrawn="1"/>
          </p:nvSpPr>
          <p:spPr>
            <a:xfrm rot="10800000">
              <a:off x="7556499" y="574149"/>
              <a:ext cx="1687911" cy="576016"/>
            </a:xfrm>
            <a:prstGeom prst="rect">
              <a:avLst/>
            </a:prstGeom>
            <a:gradFill>
              <a:gsLst>
                <a:gs pos="0">
                  <a:srgbClr val="009CDE">
                    <a:alpha val="0"/>
                  </a:srgbClr>
                </a:gs>
                <a:gs pos="100000">
                  <a:srgbClr val="009CDE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 rot="5400000">
              <a:off x="7538945" y="1122600"/>
              <a:ext cx="2821213" cy="576016"/>
            </a:xfrm>
            <a:prstGeom prst="rect">
              <a:avLst/>
            </a:prstGeom>
            <a:gradFill>
              <a:gsLst>
                <a:gs pos="0">
                  <a:srgbClr val="642F6C">
                    <a:alpha val="0"/>
                  </a:srgbClr>
                </a:gs>
                <a:gs pos="100000">
                  <a:srgbClr val="642F6C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 rot="16200000">
              <a:off x="7347892" y="740944"/>
              <a:ext cx="2057903" cy="576016"/>
            </a:xfrm>
            <a:prstGeom prst="rect">
              <a:avLst/>
            </a:prstGeom>
            <a:gradFill>
              <a:gsLst>
                <a:gs pos="0">
                  <a:srgbClr val="D57800">
                    <a:alpha val="0"/>
                  </a:srgbClr>
                </a:gs>
                <a:gs pos="100000">
                  <a:srgbClr val="D57800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811" y="2126297"/>
            <a:ext cx="7877321" cy="147732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83811" y="3826933"/>
            <a:ext cx="8224837" cy="15989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 marL="0" indent="0">
              <a:defRPr sz="1600"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051" y="6136274"/>
            <a:ext cx="2008559" cy="5089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050" y="6141194"/>
            <a:ext cx="1581989" cy="503991"/>
          </a:xfrm>
          <a:prstGeom prst="rect">
            <a:avLst/>
          </a:prstGeom>
        </p:spPr>
      </p:pic>
      <p:pic>
        <p:nvPicPr>
          <p:cNvPr id="16" name="Picture 2" descr="C:\Users\ssargen\Documents\My Box Files\CST\Logos\CC-Turnaround Final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8523" y="6092176"/>
            <a:ext cx="1468545" cy="532295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54" y="6176985"/>
            <a:ext cx="2478931" cy="447486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615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687526" y="1828800"/>
            <a:ext cx="8224699" cy="4663440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1pPr>
            <a:lvl2pPr>
              <a:defRPr sz="180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2pPr>
            <a:lvl3pPr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3pPr>
            <a:lvl4pPr marL="9159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4pPr>
            <a:lvl5pPr marL="11430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5pPr>
            <a:lvl6pPr marL="137795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597025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8303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20574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</a:t>
            </a:r>
          </a:p>
          <a:p>
            <a:pPr lvl="4"/>
            <a:r>
              <a:rPr lang="en-US" dirty="0"/>
              <a:t>Five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	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585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388" y="1828800"/>
            <a:ext cx="8224837" cy="4663440"/>
          </a:xfrm>
        </p:spPr>
        <p:txBody>
          <a:bodyPr/>
          <a:lstStyle>
            <a:lvl1pPr marL="0" indent="0">
              <a:buNone/>
              <a:defRPr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1pPr>
            <a:lvl2pPr marL="230188" indent="-230188">
              <a:buFont typeface="Arial" pitchFamily="34" charset="0"/>
              <a:buChar char="•"/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2pPr>
            <a:lvl3pPr marL="465138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3pPr>
            <a:lvl4pPr marL="685800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4pPr>
            <a:lvl5pPr marL="912813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5pPr>
            <a:lvl6pPr marL="1146175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374775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600200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1827213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 </a:t>
            </a:r>
          </a:p>
          <a:p>
            <a:pPr lvl="2"/>
            <a:r>
              <a:rPr lang="en-US" dirty="0"/>
              <a:t> </a:t>
            </a:r>
          </a:p>
          <a:p>
            <a:pPr lvl="3"/>
            <a:r>
              <a:rPr lang="en-US" dirty="0"/>
              <a:t> </a:t>
            </a:r>
          </a:p>
          <a:p>
            <a:pPr lvl="4"/>
            <a:r>
              <a:rPr lang="en-US" dirty="0"/>
              <a:t> </a:t>
            </a:r>
          </a:p>
          <a:p>
            <a:pPr lvl="5"/>
            <a:r>
              <a:rPr lang="en-US" dirty="0"/>
              <a:t> </a:t>
            </a:r>
          </a:p>
          <a:p>
            <a:pPr lvl="6"/>
            <a:r>
              <a:rPr lang="en-US" dirty="0"/>
              <a:t> </a:t>
            </a:r>
          </a:p>
          <a:p>
            <a:pPr lvl="7"/>
            <a:r>
              <a:rPr lang="en-US" dirty="0"/>
              <a:t> </a:t>
            </a:r>
          </a:p>
          <a:p>
            <a:pPr lvl="8"/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558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687526" y="1828800"/>
            <a:ext cx="8224699" cy="4663440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1pPr>
            <a:lvl2pPr>
              <a:defRPr sz="180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2pPr>
            <a:lvl3pPr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3pPr>
            <a:lvl4pPr marL="9159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4pPr>
            <a:lvl5pPr marL="11430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5pPr>
            <a:lvl6pPr marL="137795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597025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8303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20574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</a:t>
            </a:r>
          </a:p>
          <a:p>
            <a:pPr lvl="4"/>
            <a:r>
              <a:rPr lang="en-US" dirty="0"/>
              <a:t>Five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	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886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687526" y="1828800"/>
            <a:ext cx="3972629" cy="4663440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1pPr>
            <a:lvl2pPr>
              <a:defRPr sz="180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2pPr>
            <a:lvl3pPr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3pPr>
            <a:lvl4pPr marL="9159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4pPr>
            <a:lvl5pPr marL="11430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5pPr>
            <a:lvl6pPr marL="137795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597025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8303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20574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</a:t>
            </a:r>
          </a:p>
          <a:p>
            <a:pPr lvl="4"/>
            <a:r>
              <a:rPr lang="en-US" dirty="0"/>
              <a:t>Five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	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 bwMode="gray">
          <a:xfrm>
            <a:off x="4939596" y="1828800"/>
            <a:ext cx="3972629" cy="4663440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1pPr>
            <a:lvl2pPr>
              <a:defRPr sz="180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2pPr>
            <a:lvl3pPr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3pPr>
            <a:lvl4pPr marL="9159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4pPr>
            <a:lvl5pPr marL="11430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5pPr>
            <a:lvl6pPr marL="137795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597025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8303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20574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</a:t>
            </a:r>
          </a:p>
          <a:p>
            <a:pPr lvl="4"/>
            <a:r>
              <a:rPr lang="en-US" dirty="0"/>
              <a:t>Five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	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076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167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687389" y="1828800"/>
            <a:ext cx="8224836" cy="4663440"/>
          </a:xfrm>
          <a:prstGeom prst="rect">
            <a:avLst/>
          </a:prstGeom>
        </p:spPr>
        <p:txBody>
          <a:bodyPr/>
          <a:lstStyle>
            <a:lvl1pPr marL="457200" indent="-457200">
              <a:buNone/>
              <a:defRPr sz="180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1pPr>
            <a:lvl2pPr>
              <a:buNone/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729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122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 userDrawn="1"/>
          </p:nvSpPr>
          <p:spPr>
            <a:xfrm>
              <a:off x="370703" y="1524000"/>
              <a:ext cx="8773297" cy="1635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687388" y="318053"/>
            <a:ext cx="8224837" cy="745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 bwMode="gray">
          <a:xfrm>
            <a:off x="687526" y="1210961"/>
            <a:ext cx="8224699" cy="5303520"/>
          </a:xfrm>
        </p:spPr>
        <p:txBody>
          <a:bodyPr/>
          <a:lstStyle>
            <a:lvl1pPr marL="0" indent="0">
              <a:buNone/>
              <a:defRPr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1pPr>
            <a:lvl2pPr>
              <a:defRPr sz="180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2pPr>
            <a:lvl3pPr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3pPr>
            <a:lvl4pPr marL="9159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4pPr>
            <a:lvl5pPr marL="11430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5pPr>
            <a:lvl6pPr marL="137795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597025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8303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20574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</a:t>
            </a:r>
          </a:p>
          <a:p>
            <a:pPr lvl="4"/>
            <a:r>
              <a:rPr lang="en-US" dirty="0"/>
              <a:t>Five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	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472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Divid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368" y="6597933"/>
            <a:ext cx="157094" cy="153888"/>
          </a:xfrm>
        </p:spPr>
        <p:txBody>
          <a:bodyPr wrap="none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A1A8B8B9-B651-4439-A868-E8F04EF814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112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687388" y="3709988"/>
            <a:ext cx="8229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 algn="l" eaLnBrk="0" fontAlgn="base" hangingPunct="0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87388" y="4529139"/>
            <a:ext cx="8229600" cy="1389062"/>
          </a:xfrm>
          <a:prstGeom prst="rect">
            <a:avLst/>
          </a:prstGeom>
        </p:spPr>
        <p:txBody>
          <a:bodyPr lIns="0" rIns="0"/>
          <a:lstStyle/>
          <a:p>
            <a:pPr marL="0" lvl="0" indent="0" eaLnBrk="0" fontAlgn="base" hangingPunct="0">
              <a:spcAft>
                <a:spcPct val="0"/>
              </a:spcAft>
            </a:pPr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55130" y="6573220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1A8B8B9-B651-4439-A868-E8F04EF814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lide Number Placeholder 1"/>
          <p:cNvSpPr txBox="1">
            <a:spLocks/>
          </p:cNvSpPr>
          <p:nvPr userDrawn="1"/>
        </p:nvSpPr>
        <p:spPr bwMode="gray">
          <a:xfrm>
            <a:off x="8912160" y="6573220"/>
            <a:ext cx="65" cy="153888"/>
          </a:xfrm>
          <a:prstGeom prst="rect">
            <a:avLst/>
          </a:prstGeom>
          <a:solidFill>
            <a:schemeClr val="accent2"/>
          </a:solidFill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094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lang="en-US" sz="4400" b="1" kern="1200" dirty="0" smtClean="0">
          <a:solidFill>
            <a:schemeClr val="bg1"/>
          </a:solidFill>
          <a:latin typeface="+mj-lt"/>
          <a:ea typeface="ＭＳ Ｐゴシック" charset="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en-US" sz="3200" kern="1200" smtClean="0">
          <a:solidFill>
            <a:schemeClr val="bg1">
              <a:lumMod val="75000"/>
            </a:schemeClr>
          </a:solidFill>
          <a:latin typeface="+mn-lt"/>
          <a:ea typeface="ＭＳ Ｐゴシック" charset="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1800" kern="1200" smtClean="0">
          <a:solidFill>
            <a:schemeClr val="bg1"/>
          </a:solidFill>
          <a:latin typeface="+mn-lt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smtClean="0">
          <a:solidFill>
            <a:schemeClr val="bg1"/>
          </a:solidFill>
          <a:latin typeface="+mn-lt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1800" kern="1200" smtClean="0">
          <a:solidFill>
            <a:schemeClr val="bg1"/>
          </a:solidFill>
          <a:latin typeface="+mn-lt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en-US" sz="1800" kern="1200" dirty="0" smtClean="0">
          <a:solidFill>
            <a:schemeClr val="bg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Title Placeholder 1"/>
          <p:cNvSpPr>
            <a:spLocks noGrp="1"/>
          </p:cNvSpPr>
          <p:nvPr>
            <p:ph type="title"/>
          </p:nvPr>
        </p:nvSpPr>
        <p:spPr bwMode="gray">
          <a:xfrm>
            <a:off x="687388" y="318053"/>
            <a:ext cx="8224837" cy="1197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87388" y="1828800"/>
            <a:ext cx="8224837" cy="466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</a:t>
            </a:r>
          </a:p>
          <a:p>
            <a:pPr lvl="4"/>
            <a:r>
              <a:rPr lang="en-US" dirty="0"/>
              <a:t>Five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 bwMode="gray">
          <a:xfrm>
            <a:off x="8755131" y="6573220"/>
            <a:ext cx="157094" cy="153888"/>
          </a:xfrm>
          <a:prstGeom prst="rect">
            <a:avLst/>
          </a:prstGeom>
          <a:noFill/>
        </p:spPr>
        <p:txBody>
          <a:bodyPr wrap="none" lIns="0" tIns="0" rIns="0" bIns="0" anchor="b" anchorCtr="0">
            <a:spAutoFit/>
          </a:bodyPr>
          <a:lstStyle>
            <a:lvl1pPr>
              <a:defRPr lang="en-US" sz="1000" smtClean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1pPr>
          </a:lstStyle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091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65" r:id="rId7"/>
    <p:sldLayoutId id="2147483666" r:id="rId8"/>
    <p:sldLayoutId id="2147483667" r:id="rId9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800" kern="1200" dirty="0">
          <a:solidFill>
            <a:schemeClr val="bg1">
              <a:lumMod val="65000"/>
            </a:schemeClr>
          </a:solidFill>
          <a:latin typeface="+mj-lt"/>
          <a:ea typeface="ＭＳ Ｐゴシック" charset="0"/>
          <a:cs typeface="Arial Narrow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F1419"/>
          </a:solidFill>
          <a:latin typeface="Franklin Gothic Demi" pitchFamily="34" charset="0"/>
          <a:ea typeface="ＭＳ Ｐゴシック" charset="0"/>
          <a:cs typeface="Franklin Gothic Dem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F1419"/>
          </a:solidFill>
          <a:latin typeface="Franklin Gothic Demi" pitchFamily="34" charset="0"/>
          <a:ea typeface="ＭＳ Ｐゴシック" charset="0"/>
          <a:cs typeface="Franklin Gothic Dem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F1419"/>
          </a:solidFill>
          <a:latin typeface="Franklin Gothic Demi" pitchFamily="34" charset="0"/>
          <a:ea typeface="ＭＳ Ｐゴシック" charset="0"/>
          <a:cs typeface="Franklin Gothic Dem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F1419"/>
          </a:solidFill>
          <a:latin typeface="Franklin Gothic Demi" pitchFamily="34" charset="0"/>
          <a:ea typeface="ＭＳ Ｐゴシック" charset="0"/>
          <a:cs typeface="Franklin Gothic Dem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9pPr>
    </p:titleStyle>
    <p:bodyStyle>
      <a:lvl1pPr marL="233363" indent="-233363" algn="l" rtl="0" eaLnBrk="0" fontAlgn="base" hangingPunct="0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Wingdings" pitchFamily="2" charset="2"/>
        <a:buChar char="§"/>
        <a:defRPr sz="2400" kern="1200">
          <a:solidFill>
            <a:schemeClr val="tx2">
              <a:lumMod val="75000"/>
            </a:schemeClr>
          </a:solidFill>
          <a:latin typeface="+mn-lt"/>
          <a:ea typeface="Arial" pitchFamily="34" charset="0"/>
          <a:cs typeface="Arial" pitchFamily="34" charset="0"/>
        </a:defRPr>
      </a:lvl1pPr>
      <a:lvl2pPr marL="463550" indent="-233363" algn="l" rtl="0" eaLnBrk="0" fontAlgn="base" hangingPunct="0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•"/>
        <a:defRPr sz="1800" kern="1200">
          <a:solidFill>
            <a:schemeClr val="tx2">
              <a:lumMod val="75000"/>
            </a:schemeClr>
          </a:solidFill>
          <a:latin typeface="+mn-lt"/>
          <a:ea typeface="Arial" pitchFamily="34" charset="0"/>
          <a:cs typeface="Arial" pitchFamily="34" charset="0"/>
        </a:defRPr>
      </a:lvl2pPr>
      <a:lvl3pPr marL="687388" indent="-228600" algn="l" defTabSz="914400" rtl="0" eaLnBrk="0" fontAlgn="base" hangingPunct="0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Franklin Gothic Book" pitchFamily="34" charset="0"/>
        <a:buChar char="–"/>
        <a:defRPr sz="1400" kern="1200">
          <a:solidFill>
            <a:schemeClr val="tx2">
              <a:lumMod val="75000"/>
            </a:schemeClr>
          </a:solidFill>
          <a:latin typeface="+mn-lt"/>
          <a:ea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SzPct val="75000"/>
        <a:buFont typeface="Courier New" pitchFamily="49" charset="0"/>
        <a:buChar char="o"/>
        <a:defRPr sz="1400" kern="1200">
          <a:solidFill>
            <a:schemeClr val="tx2">
              <a:lumMod val="75000"/>
            </a:schemeClr>
          </a:solidFill>
          <a:latin typeface="+mn-lt"/>
          <a:ea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»"/>
        <a:defRPr sz="1400" kern="1200">
          <a:solidFill>
            <a:schemeClr val="tx2">
              <a:lumMod val="75000"/>
            </a:schemeClr>
          </a:solidFill>
          <a:latin typeface="+mn-lt"/>
          <a:ea typeface="Arial" pitchFamily="34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•"/>
        <a:defRPr sz="1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•"/>
        <a:defRPr sz="1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•"/>
        <a:defRPr sz="1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•"/>
        <a:defRPr sz="1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 bwMode="gray">
          <a:xfrm>
            <a:off x="687387" y="1524000"/>
            <a:ext cx="8224837" cy="400215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 bwMode="gray">
          <a:xfrm>
            <a:off x="8755131" y="6573220"/>
            <a:ext cx="157094" cy="153888"/>
          </a:xfrm>
          <a:prstGeom prst="rect">
            <a:avLst/>
          </a:prstGeom>
          <a:noFill/>
        </p:spPr>
        <p:txBody>
          <a:bodyPr wrap="none" lIns="0" tIns="0" rIns="0" bIns="0" anchor="b" anchorCtr="0">
            <a:spAutoFit/>
          </a:bodyPr>
          <a:lstStyle>
            <a:lvl1pPr>
              <a:defRPr lang="en-US" sz="1000" smtClean="0">
                <a:solidFill>
                  <a:schemeClr val="tx2">
                    <a:lumMod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1pPr>
          </a:lstStyle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314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Franklin Gothic Demi" pitchFamily="34" charset="0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Demi" pitchFamily="34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Demi" pitchFamily="34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Demi" pitchFamily="34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Demi" pitchFamily="34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9pPr>
    </p:titleStyle>
    <p:bodyStyle>
      <a:lvl1pPr marL="0" indent="0" algn="l" rtl="0" eaLnBrk="0" fontAlgn="base" hangingPunct="0">
        <a:spcBef>
          <a:spcPts val="0"/>
        </a:spcBef>
        <a:spcAft>
          <a:spcPts val="0"/>
        </a:spcAft>
        <a:buClr>
          <a:schemeClr val="tx2"/>
        </a:buClr>
        <a:buFont typeface="Arial" pitchFamily="34" charset="0"/>
        <a:buNone/>
        <a:defRPr sz="2000" kern="1200">
          <a:solidFill>
            <a:schemeClr val="bg1"/>
          </a:solidFill>
          <a:latin typeface="+mn-lt"/>
          <a:ea typeface="Arial" pitchFamily="34" charset="0"/>
          <a:cs typeface="Arial" pitchFamily="34" charset="0"/>
        </a:defRPr>
      </a:lvl1pPr>
      <a:lvl2pPr marL="457200" indent="0" algn="l" rtl="0" eaLnBrk="0" fontAlgn="base" hangingPunct="0">
        <a:spcBef>
          <a:spcPts val="0"/>
        </a:spcBef>
        <a:spcAft>
          <a:spcPts val="0"/>
        </a:spcAft>
        <a:buClr>
          <a:schemeClr val="tx2"/>
        </a:buClr>
        <a:buFont typeface="Arial" pitchFamily="34" charset="0"/>
        <a:buNone/>
        <a:defRPr sz="2000" kern="1200">
          <a:solidFill>
            <a:schemeClr val="bg1"/>
          </a:solidFill>
          <a:latin typeface="+mn-lt"/>
          <a:ea typeface="Arial" pitchFamily="34" charset="0"/>
          <a:cs typeface="Arial" pitchFamily="34" charset="0"/>
        </a:defRPr>
      </a:lvl2pPr>
      <a:lvl3pPr marL="914400" indent="0" algn="l" rtl="0" eaLnBrk="0" fontAlgn="base" hangingPunct="0">
        <a:spcBef>
          <a:spcPts val="0"/>
        </a:spcBef>
        <a:spcAft>
          <a:spcPts val="0"/>
        </a:spcAft>
        <a:buClr>
          <a:schemeClr val="tx2"/>
        </a:buClr>
        <a:buFont typeface="Arial" pitchFamily="34" charset="0"/>
        <a:buNone/>
        <a:defRPr sz="2000" kern="1200">
          <a:solidFill>
            <a:schemeClr val="bg1"/>
          </a:solidFill>
          <a:latin typeface="+mn-lt"/>
          <a:ea typeface="Arial" pitchFamily="34" charset="0"/>
          <a:cs typeface="Arial" pitchFamily="34" charset="0"/>
        </a:defRPr>
      </a:lvl3pPr>
      <a:lvl4pPr marL="1371600" indent="0" algn="l" rtl="0" eaLnBrk="0" fontAlgn="base" hangingPunct="0">
        <a:spcBef>
          <a:spcPts val="0"/>
        </a:spcBef>
        <a:spcAft>
          <a:spcPts val="0"/>
        </a:spcAft>
        <a:buClr>
          <a:schemeClr val="tx2"/>
        </a:buClr>
        <a:buFont typeface="Arial" pitchFamily="34" charset="0"/>
        <a:buNone/>
        <a:defRPr sz="2000" kern="1200">
          <a:solidFill>
            <a:schemeClr val="bg1"/>
          </a:solidFill>
          <a:latin typeface="+mn-lt"/>
          <a:ea typeface="Arial" pitchFamily="34" charset="0"/>
          <a:cs typeface="Arial" pitchFamily="34" charset="0"/>
        </a:defRPr>
      </a:lvl4pPr>
      <a:lvl5pPr marL="1828800" indent="0" algn="l" rtl="0" eaLnBrk="0" fontAlgn="base" hangingPunct="0">
        <a:spcBef>
          <a:spcPts val="0"/>
        </a:spcBef>
        <a:spcAft>
          <a:spcPts val="0"/>
        </a:spcAft>
        <a:buClr>
          <a:srgbClr val="78A22F"/>
        </a:buClr>
        <a:buFont typeface="Arial" pitchFamily="34" charset="0"/>
        <a:buNone/>
        <a:defRPr sz="2000" kern="1200">
          <a:solidFill>
            <a:schemeClr val="bg1"/>
          </a:solidFill>
          <a:latin typeface="+mn-lt"/>
          <a:ea typeface="Arial" pitchFamily="34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 bwMode="gray">
          <a:xfrm>
            <a:off x="5328340" y="6675120"/>
            <a:ext cx="3583885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 Narrow" pitchFamily="34" charset="0"/>
              </a:defRPr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97970"/>
            <a:ext cx="8229600" cy="1799695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77334" y="2599267"/>
            <a:ext cx="8229600" cy="289560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4" y="6148387"/>
            <a:ext cx="3190875" cy="54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964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Dem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Dem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Dem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Dem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Dem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Dem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Dem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Demi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defRPr sz="3200" kern="1200">
          <a:solidFill>
            <a:schemeClr val="bg1">
              <a:lumMod val="75000"/>
            </a:schemeClr>
          </a:solidFill>
          <a:latin typeface="+mn-lt"/>
          <a:ea typeface="+mn-ea"/>
          <a:cs typeface="Arial" pitchFamily="34" charset="0"/>
        </a:defRPr>
      </a:lvl1pPr>
      <a:lvl2pPr marL="457200" indent="-457200" algn="l" rtl="0" eaLnBrk="1" fontAlgn="base" hangingPunct="1">
        <a:spcBef>
          <a:spcPct val="20000"/>
        </a:spcBef>
        <a:spcAft>
          <a:spcPct val="0"/>
        </a:spcAft>
        <a:defRPr sz="2400" kern="1200">
          <a:solidFill>
            <a:schemeClr val="bg1"/>
          </a:solidFill>
          <a:latin typeface="+mn-lt"/>
          <a:ea typeface="+mn-ea"/>
          <a:cs typeface="Arial" pitchFamily="34" charset="0"/>
        </a:defRPr>
      </a:lvl2pPr>
      <a:lvl3pPr marL="914400" indent="-914400" algn="l" rtl="0" eaLnBrk="1" fontAlgn="base" hangingPunct="1">
        <a:spcBef>
          <a:spcPct val="20000"/>
        </a:spcBef>
        <a:spcAft>
          <a:spcPct val="0"/>
        </a:spcAft>
        <a:defRPr sz="2000" kern="1200">
          <a:solidFill>
            <a:schemeClr val="bg1"/>
          </a:solidFill>
          <a:latin typeface="+mn-lt"/>
          <a:ea typeface="+mn-ea"/>
          <a:cs typeface="Arial" pitchFamily="34" charset="0"/>
        </a:defRPr>
      </a:lvl3pPr>
      <a:lvl4pPr marL="0" indent="0" algn="l" rtl="0" eaLnBrk="1" fontAlgn="base" hangingPunct="1">
        <a:spcBef>
          <a:spcPct val="20000"/>
        </a:spcBef>
        <a:spcAft>
          <a:spcPct val="0"/>
        </a:spcAft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0" indent="0" algn="l" rtl="0" eaLnBrk="1" fontAlgn="base" hangingPunct="1">
        <a:spcBef>
          <a:spcPct val="20000"/>
        </a:spcBef>
        <a:spcAft>
          <a:spcPct val="0"/>
        </a:spcAft>
        <a:tabLst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centeronschoolturnaround.org/new-cst-publication-what-it-takes-for-a-turnaround-principal-competencies-that-matter-for-student-achievement/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publicimpact.com/web/wp-content/uploads/2016/02/Turnaround_Leader_Competency_Self-Assessment-Public_Impact.docx" TargetMode="External"/><Relationship Id="rId5" Type="http://schemas.openxmlformats.org/officeDocument/2006/relationships/hyperlink" Target="http://publicimpact.com/web/wp-content/uploads/2016/02/Turnaround_Leader_Actions_Self-Assessment-Public_Impact.docx" TargetMode="External"/><Relationship Id="rId4" Type="http://schemas.openxmlformats.org/officeDocument/2006/relationships/hyperlink" Target="http://www.publicimpact.com/publications/Turnaround_Leader_Selection_Toolkit.pdf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turnaround360.net/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ldoe.org/core/fileparse.php/7503/urlt/0071810-fslest.pdf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btw.informingchange.com/uploads/2010/03/CAP_Action-Guide-for-Coaches1.pdf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literacy.kent.edu/coaching/information/Research/randd-engaged-joyce.pdf" TargetMode="External"/><Relationship Id="rId4" Type="http://schemas.openxmlformats.org/officeDocument/2006/relationships/hyperlink" Target="http://centeronschoolturnaround.org/wp-content/uploads/2016/01/CenteronSchoolTurnaround_What_It_Takes.pdf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centeronschoolturnaround.org/wp-content/uploads/2016/04/CenteronSchoolTurnaround_PublicImpact.pdf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connectleadsucceed.org/sites/default/files/principal_turnover_cost.pdf" TargetMode="External"/><Relationship Id="rId4" Type="http://schemas.openxmlformats.org/officeDocument/2006/relationships/hyperlink" Target="http://publicimpact.com/web/wp-content/uploads/2015/05/Turnaround_Leader_Actions-Public_Impact.pdf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rden.virginia.edu/uploadedFiles/Darden_Web/Content/Faculty_Research/Research_Centers_and_Initiatives/Darden_Curry_PLE/School_Turnaround/using-competencies-to-improve-school-turnaround.pdf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darden.virginia.edu/uploadedFiles/Darden_Web/Pages/Faculty_Research/Research_Centers_and_Initiatives/Darden_Curry_PLE/School_Turnaround/Turnaround%20Leadership%20Competencies%20and%20Actions.pdf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tlcenter.org/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darden.virginia.edu/darden-curry-ple/" TargetMode="External"/><Relationship Id="rId5" Type="http://schemas.openxmlformats.org/officeDocument/2006/relationships/hyperlink" Target="http://publicimpact.com/" TargetMode="External"/><Relationship Id="rId4" Type="http://schemas.openxmlformats.org/officeDocument/2006/relationships/hyperlink" Target="http://centeronschoolturnaround.org/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onnectleadsucceed.org/sites/default/files/principal_turnover_cost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83811" y="931333"/>
            <a:ext cx="7877321" cy="2672292"/>
          </a:xfrm>
        </p:spPr>
        <p:txBody>
          <a:bodyPr>
            <a:normAutofit/>
          </a:bodyPr>
          <a:lstStyle/>
          <a:p>
            <a:r>
              <a:rPr lang="en-US" sz="4500" spc="-30" dirty="0"/>
              <a:t>Coaching and Developing </a:t>
            </a:r>
            <a:r>
              <a:rPr lang="en-US" sz="4500" dirty="0"/>
              <a:t>Turnaround Leader Actions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83811" y="3752221"/>
            <a:ext cx="8224837" cy="159890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Professional Learning Module</a:t>
            </a:r>
          </a:p>
        </p:txBody>
      </p:sp>
    </p:spTree>
    <p:extLst>
      <p:ext uri="{BB962C8B-B14F-4D97-AF65-F5344CB8AC3E}">
        <p14:creationId xmlns:p14="http://schemas.microsoft.com/office/powerpoint/2010/main" val="607262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37040" y="2839555"/>
            <a:ext cx="8675185" cy="35907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37040" y="1706139"/>
            <a:ext cx="8671593" cy="11334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Turnaround Logic Model</a:t>
            </a:r>
          </a:p>
        </p:txBody>
      </p:sp>
      <p:cxnSp>
        <p:nvCxnSpPr>
          <p:cNvPr id="8" name="Straight Connector 7"/>
          <p:cNvCxnSpPr>
            <a:stCxn id="5" idx="0"/>
            <a:endCxn id="5" idx="2"/>
          </p:cNvCxnSpPr>
          <p:nvPr/>
        </p:nvCxnSpPr>
        <p:spPr>
          <a:xfrm>
            <a:off x="4572837" y="1706139"/>
            <a:ext cx="0" cy="11334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40632" y="2839556"/>
            <a:ext cx="8671593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37040" y="2066835"/>
            <a:ext cx="2154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Conditions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92370" y="1951054"/>
            <a:ext cx="1719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School-Based Practices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76274" y="1928335"/>
            <a:ext cx="2097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Leading</a:t>
            </a:r>
          </a:p>
          <a:p>
            <a:pPr algn="ctr"/>
            <a:r>
              <a:rPr lang="en-US" sz="1800" b="1" dirty="0"/>
              <a:t>Indicators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61028" y="1805225"/>
            <a:ext cx="2097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Academic Achievement Outcomes</a:t>
            </a:r>
          </a:p>
        </p:txBody>
      </p:sp>
      <p:cxnSp>
        <p:nvCxnSpPr>
          <p:cNvPr id="24" name="Straight Connector 23"/>
          <p:cNvCxnSpPr>
            <a:stCxn id="20" idx="0"/>
            <a:endCxn id="20" idx="2"/>
          </p:cNvCxnSpPr>
          <p:nvPr/>
        </p:nvCxnSpPr>
        <p:spPr>
          <a:xfrm>
            <a:off x="4574633" y="2839555"/>
            <a:ext cx="0" cy="35907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Chevron 25"/>
          <p:cNvSpPr/>
          <p:nvPr/>
        </p:nvSpPr>
        <p:spPr>
          <a:xfrm>
            <a:off x="4312196" y="2079381"/>
            <a:ext cx="524960" cy="40011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7040" y="2839556"/>
            <a:ext cx="212115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Great leader/ competencies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Great teachers/ competencies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Autonomy: people, time, money, programs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Funding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Support from state, district, and external providers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386682" y="2863619"/>
            <a:ext cx="218974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6550" indent="-336550">
              <a:buFont typeface="Arial" panose="020B0604020202020204" pitchFamily="34" charset="0"/>
              <a:buChar char="•"/>
            </a:pPr>
            <a:r>
              <a:rPr lang="en-US" sz="1400" dirty="0"/>
              <a:t>Leader actions</a:t>
            </a:r>
          </a:p>
          <a:p>
            <a:pPr marL="336550" indent="-336550">
              <a:buFont typeface="Arial" panose="020B0604020202020204" pitchFamily="34" charset="0"/>
              <a:buChar char="•"/>
            </a:pPr>
            <a:r>
              <a:rPr lang="en-US" sz="1400" dirty="0"/>
              <a:t>Turnaround planning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Instructional practices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Staffing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Scheduling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School culture and climate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Family and community engagement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Performance management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605745" y="2882880"/>
            <a:ext cx="223898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Adult Behaviors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↑ Teacher retention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↑ Teacher attendance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↑ Teacher effectiveness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↑ Leader effectiveness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↑ Satisfaction</a:t>
            </a:r>
          </a:p>
          <a:p>
            <a:endParaRPr lang="en-US" sz="1400" dirty="0"/>
          </a:p>
          <a:p>
            <a:r>
              <a:rPr lang="en-US" sz="1400" dirty="0"/>
              <a:t>Student Behaviors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↑ Student retention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↑ Student attendance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↑ Graduation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↑ Advanced courses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↑ Satisfaction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↑ Enrollment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↓ Discipline incidents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6825648" y="2869036"/>
            <a:ext cx="21257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Short-Term Outcomes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Midyear/interim achievement</a:t>
            </a:r>
          </a:p>
          <a:p>
            <a:endParaRPr lang="en-US" sz="1400" dirty="0"/>
          </a:p>
          <a:p>
            <a:r>
              <a:rPr lang="en-US" sz="1400" dirty="0"/>
              <a:t>Intermediate Outcomes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Achievement and growth on annual state assessments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College and career readiness</a:t>
            </a:r>
          </a:p>
          <a:p>
            <a:endParaRPr lang="en-US" sz="1400" dirty="0"/>
          </a:p>
          <a:p>
            <a:r>
              <a:rPr lang="en-US" sz="1400" dirty="0"/>
              <a:t>Long-Term Outcomes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College and career success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8549" y="6519091"/>
            <a:ext cx="77009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Lutterloh, C., Cornier, J. P., &amp; Hassel, B. C. (2016). </a:t>
            </a:r>
            <a:r>
              <a:rPr lang="en-US" sz="1100" i="1" dirty="0">
                <a:solidFill>
                  <a:schemeClr val="bg1"/>
                </a:solidFill>
              </a:rPr>
              <a:t>Measuring School Turnaround Success</a:t>
            </a:r>
            <a:r>
              <a:rPr lang="en-US" sz="1100" dirty="0">
                <a:solidFill>
                  <a:schemeClr val="bg1"/>
                </a:solidFill>
              </a:rPr>
              <a:t>. San Francisco, CA: WestEd.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10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386682" y="1706139"/>
            <a:ext cx="0" cy="472413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824729" y="1706139"/>
            <a:ext cx="0" cy="472413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Chevron 26"/>
          <p:cNvSpPr/>
          <p:nvPr/>
        </p:nvSpPr>
        <p:spPr>
          <a:xfrm>
            <a:off x="6564298" y="2079381"/>
            <a:ext cx="524960" cy="40011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Chevron 24"/>
          <p:cNvSpPr/>
          <p:nvPr/>
        </p:nvSpPr>
        <p:spPr>
          <a:xfrm>
            <a:off x="2129576" y="2066835"/>
            <a:ext cx="524960" cy="40011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92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8140" y="1828800"/>
            <a:ext cx="3908537" cy="4475747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endParaRPr lang="en-US" sz="1600" i="1" dirty="0">
              <a:solidFill>
                <a:schemeClr val="tx1"/>
              </a:solidFill>
              <a:latin typeface="ITC Franklin Gothic Std Bk Cd"/>
              <a:ea typeface="ＭＳ Ｐゴシック" pitchFamily="-48" charset="-128"/>
              <a:cs typeface="ＭＳ Ｐゴシック"/>
            </a:endParaRPr>
          </a:p>
          <a:p>
            <a:pPr marL="0" indent="0" algn="ctr">
              <a:buNone/>
            </a:pPr>
            <a:r>
              <a:rPr lang="en-US" b="1" i="1" dirty="0">
                <a:solidFill>
                  <a:schemeClr val="tx1"/>
                </a:solidFill>
                <a:latin typeface="ITC Franklin Gothic Std Bk Cd"/>
                <a:ea typeface="ＭＳ Ｐゴシック" pitchFamily="-48" charset="-128"/>
                <a:cs typeface="ＭＳ Ｐゴシック"/>
              </a:rPr>
              <a:t>IF</a:t>
            </a:r>
            <a:r>
              <a:rPr lang="en-US" i="1" dirty="0">
                <a:solidFill>
                  <a:schemeClr val="tx1"/>
                </a:solidFill>
                <a:latin typeface="ITC Franklin Gothic Std Bk Cd"/>
                <a:ea typeface="ＭＳ Ｐゴシック" pitchFamily="-48" charset="-128"/>
                <a:cs typeface="ＭＳ Ｐゴシック"/>
              </a:rPr>
              <a:t> </a:t>
            </a:r>
            <a:r>
              <a:rPr lang="en-US" dirty="0">
                <a:solidFill>
                  <a:schemeClr val="tx1"/>
                </a:solidFill>
                <a:latin typeface="ITC Franklin Gothic Std Bk Cd"/>
                <a:ea typeface="ＭＳ Ｐゴシック" pitchFamily="-48" charset="-128"/>
                <a:cs typeface="ＭＳ Ｐゴシック"/>
              </a:rPr>
              <a:t>schools and districts hire great leaders and teachers with turnaround competencies and provide them with adequate autonomy, funding, and support; and </a:t>
            </a:r>
          </a:p>
          <a:p>
            <a:pPr marL="0" indent="0" algn="ctr">
              <a:buNone/>
            </a:pPr>
            <a:endParaRPr lang="en-US" sz="1400" dirty="0">
              <a:solidFill>
                <a:schemeClr val="tx1"/>
              </a:solidFill>
              <a:latin typeface="ITC Franklin Gothic Std Bk Cd"/>
              <a:ea typeface="ＭＳ Ｐゴシック" pitchFamily="-48" charset="-128"/>
              <a:cs typeface="ＭＳ Ｐゴシック"/>
            </a:endParaRPr>
          </a:p>
          <a:p>
            <a:pPr marL="0" indent="0" algn="ctr">
              <a:buNone/>
            </a:pPr>
            <a:r>
              <a:rPr lang="en-US" b="1" i="1" dirty="0">
                <a:solidFill>
                  <a:schemeClr val="tx1"/>
                </a:solidFill>
                <a:latin typeface="ITC Franklin Gothic Std Bk Cd"/>
                <a:ea typeface="ＭＳ Ｐゴシック" pitchFamily="-48" charset="-128"/>
                <a:cs typeface="ＭＳ Ｐゴシック"/>
              </a:rPr>
              <a:t>IF</a:t>
            </a:r>
            <a:r>
              <a:rPr lang="en-US" dirty="0">
                <a:solidFill>
                  <a:schemeClr val="tx1"/>
                </a:solidFill>
                <a:latin typeface="ITC Franklin Gothic Std Bk Cd"/>
                <a:ea typeface="ＭＳ Ｐゴシック" pitchFamily="-48" charset="-128"/>
                <a:cs typeface="ＭＳ Ｐゴシック"/>
              </a:rPr>
              <a:t> they implement effective school-based practices…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Turnaround Theory of Action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gray">
          <a:xfrm>
            <a:off x="5003688" y="1828800"/>
            <a:ext cx="3908537" cy="44757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33363" indent="-233363" algn="l" rtl="0" eaLnBrk="0" fontAlgn="base" hangingPunct="0">
              <a:spcBef>
                <a:spcPts val="6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Franklin Gothic Book" pitchFamily="34" charset="0"/>
              </a:defRPr>
            </a:lvl1pPr>
            <a:lvl2pPr marL="463550" indent="-233363" algn="l" rtl="0" eaLnBrk="0" fontAlgn="base" hangingPunct="0">
              <a:spcBef>
                <a:spcPts val="6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Franklin Gothic Book" pitchFamily="34" charset="0"/>
              </a:defRPr>
            </a:lvl2pPr>
            <a:lvl3pPr marL="687388" indent="-228600" algn="l" defTabSz="914400" rtl="0" eaLnBrk="0" fontAlgn="base" hangingPunct="0">
              <a:spcBef>
                <a:spcPts val="6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Franklin Gothic Book" pitchFamily="34" charset="0"/>
              <a:buChar char="–"/>
              <a:defRPr sz="1400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Franklin Gothic Book" pitchFamily="34" charset="0"/>
              </a:defRPr>
            </a:lvl3pPr>
            <a:lvl4pPr marL="915988" indent="-228600" algn="l" rtl="0" eaLnBrk="0" fontAlgn="base" hangingPunct="0">
              <a:spcBef>
                <a:spcPts val="6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75000"/>
              <a:buFont typeface="Courier New" pitchFamily="49" charset="0"/>
              <a:buChar char="o"/>
              <a:defRPr sz="1400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4pPr>
            <a:lvl5pPr marL="1143000" indent="-228600" algn="l" rtl="0" eaLnBrk="0" fontAlgn="base" hangingPunct="0">
              <a:spcBef>
                <a:spcPts val="6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Arial" pitchFamily="34" charset="0"/>
              <a:buChar char="»"/>
              <a:defRPr sz="1400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5pPr>
            <a:lvl6pPr marL="1377950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  <a:defRPr sz="1400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597025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  <a:defRPr sz="1400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  <a:defRPr sz="1400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  <a:defRPr sz="1400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endParaRPr lang="en-US" i="1" dirty="0">
              <a:solidFill>
                <a:schemeClr val="tx1"/>
              </a:solidFill>
              <a:latin typeface="ITC Franklin Gothic Std Bk Cd"/>
              <a:ea typeface="ＭＳ Ｐゴシック" pitchFamily="-48" charset="-128"/>
              <a:cs typeface="ＭＳ Ｐゴシック"/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en-US" b="1" i="1" dirty="0">
                <a:solidFill>
                  <a:schemeClr val="tx1"/>
                </a:solidFill>
                <a:latin typeface="ITC Franklin Gothic Std Bk Cd"/>
                <a:ea typeface="ＭＳ Ｐゴシック" pitchFamily="-48" charset="-128"/>
                <a:cs typeface="ＭＳ Ｐゴシック"/>
              </a:rPr>
              <a:t>THEN</a:t>
            </a:r>
            <a:r>
              <a:rPr lang="en-US" i="1" dirty="0">
                <a:solidFill>
                  <a:schemeClr val="tx1"/>
                </a:solidFill>
                <a:latin typeface="ITC Franklin Gothic Std Bk Cd"/>
                <a:ea typeface="ＭＳ Ｐゴシック" pitchFamily="-48" charset="-128"/>
                <a:cs typeface="ＭＳ Ｐゴシック"/>
              </a:rPr>
              <a:t> </a:t>
            </a:r>
            <a:r>
              <a:rPr lang="en-US" dirty="0">
                <a:solidFill>
                  <a:schemeClr val="tx1"/>
                </a:solidFill>
                <a:latin typeface="ITC Franklin Gothic Std Bk Cd"/>
                <a:ea typeface="ＭＳ Ｐゴシック" pitchFamily="-48" charset="-128"/>
                <a:cs typeface="ＭＳ Ｐゴシック"/>
              </a:rPr>
              <a:t>leader and teacher effectiveness and student engagement, behavior, and learning will increase; and </a:t>
            </a:r>
          </a:p>
          <a:p>
            <a:pPr marL="0" indent="0" algn="ctr">
              <a:buFont typeface="Wingdings" pitchFamily="2" charset="2"/>
              <a:buNone/>
            </a:pPr>
            <a:endParaRPr lang="en-US" sz="1400" i="1" dirty="0">
              <a:solidFill>
                <a:schemeClr val="tx1"/>
              </a:solidFill>
              <a:latin typeface="ITC Franklin Gothic Std Bk Cd"/>
              <a:ea typeface="ＭＳ Ｐゴシック" pitchFamily="-48" charset="-128"/>
              <a:cs typeface="ＭＳ Ｐゴシック"/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en-US" b="1" i="1" dirty="0">
                <a:solidFill>
                  <a:schemeClr val="tx1"/>
                </a:solidFill>
                <a:latin typeface="ITC Franklin Gothic Std Bk Cd"/>
                <a:ea typeface="ＭＳ Ｐゴシック" pitchFamily="-48" charset="-128"/>
                <a:cs typeface="ＭＳ Ｐゴシック"/>
              </a:rPr>
              <a:t>THEN</a:t>
            </a:r>
            <a:r>
              <a:rPr lang="en-US" i="1" dirty="0">
                <a:solidFill>
                  <a:schemeClr val="tx1"/>
                </a:solidFill>
                <a:latin typeface="ITC Franklin Gothic Std Bk Cd"/>
                <a:ea typeface="ＭＳ Ｐゴシック" pitchFamily="-48" charset="-128"/>
                <a:cs typeface="ＭＳ Ｐゴシック"/>
              </a:rPr>
              <a:t> </a:t>
            </a:r>
            <a:r>
              <a:rPr lang="en-US" dirty="0">
                <a:solidFill>
                  <a:schemeClr val="tx1"/>
                </a:solidFill>
                <a:latin typeface="ITC Franklin Gothic Std Bk Cd"/>
                <a:ea typeface="ＭＳ Ｐゴシック" pitchFamily="-48" charset="-128"/>
                <a:cs typeface="ＭＳ Ｐゴシック"/>
              </a:rPr>
              <a:t>student achievement, graduation rates, and college and career success will improve.</a:t>
            </a:r>
          </a:p>
        </p:txBody>
      </p:sp>
      <p:sp>
        <p:nvSpPr>
          <p:cNvPr id="6" name="Right Arrow 5"/>
          <p:cNvSpPr/>
          <p:nvPr/>
        </p:nvSpPr>
        <p:spPr>
          <a:xfrm>
            <a:off x="4259179" y="3801978"/>
            <a:ext cx="553453" cy="52938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3745" y="6519359"/>
            <a:ext cx="77009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Lutterloh, C., Cornier, J. P., &amp; Hassel, B. C. (2016). </a:t>
            </a:r>
            <a:r>
              <a:rPr lang="en-US" sz="1100" i="1" dirty="0">
                <a:solidFill>
                  <a:schemeClr val="bg1"/>
                </a:solidFill>
              </a:rPr>
              <a:t>Measuring School Turnaround Success</a:t>
            </a:r>
            <a:r>
              <a:rPr lang="en-US" sz="1100" dirty="0">
                <a:solidFill>
                  <a:schemeClr val="bg1"/>
                </a:solidFill>
              </a:rPr>
              <a:t>. San Francisco, CA: WestEd.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51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/>
              <a:t>Competencies are underlying motives and habits—or patterns of thinking, feeling, acting, and speaking—that cause a person to be successful in a specific job or role.</a:t>
            </a:r>
          </a:p>
          <a:p>
            <a:pPr>
              <a:spcBef>
                <a:spcPts val="1200"/>
              </a:spcBef>
            </a:pPr>
            <a:r>
              <a:rPr lang="en-US" dirty="0"/>
              <a:t>Competencies lead to actions that lead to outcomes.</a:t>
            </a:r>
          </a:p>
          <a:p>
            <a:pPr>
              <a:spcBef>
                <a:spcPts val="1200"/>
              </a:spcBef>
            </a:pPr>
            <a:r>
              <a:rPr lang="en-US" dirty="0"/>
              <a:t>Competencies explain some of the differences in performance levels of leaders.</a:t>
            </a:r>
          </a:p>
          <a:p>
            <a:pPr>
              <a:spcBef>
                <a:spcPts val="1200"/>
              </a:spcBef>
            </a:pPr>
            <a:r>
              <a:rPr lang="en-US" dirty="0"/>
              <a:t>Competencies can be measured and intentionally developed.</a:t>
            </a:r>
          </a:p>
          <a:p>
            <a:pPr marL="0" lvl="0" indent="0" algn="r">
              <a:buClr>
                <a:srgbClr val="FFFFFF">
                  <a:lumMod val="65000"/>
                </a:srgbClr>
              </a:buClr>
              <a:buNone/>
            </a:pPr>
            <a:endParaRPr lang="en-US" sz="1200" dirty="0">
              <a:solidFill>
                <a:srgbClr val="326295">
                  <a:lumMod val="75000"/>
                </a:srgbClr>
              </a:solidFill>
            </a:endParaRPr>
          </a:p>
          <a:p>
            <a:pPr marL="0" lvl="0" indent="0" algn="r">
              <a:buClr>
                <a:srgbClr val="FFFFFF">
                  <a:lumMod val="65000"/>
                </a:srgbClr>
              </a:buClr>
              <a:buNone/>
            </a:pPr>
            <a:endParaRPr lang="en-US" sz="1200" dirty="0">
              <a:solidFill>
                <a:srgbClr val="326295">
                  <a:lumMod val="75000"/>
                </a:srgbClr>
              </a:solidFill>
            </a:endParaRPr>
          </a:p>
          <a:p>
            <a:pPr marL="0" lvl="0" indent="0" algn="r">
              <a:buClr>
                <a:srgbClr val="FFFFFF">
                  <a:lumMod val="65000"/>
                </a:srgbClr>
              </a:buClr>
              <a:buNone/>
            </a:pPr>
            <a:endParaRPr lang="en-US" sz="1200" dirty="0">
              <a:solidFill>
                <a:srgbClr val="326295">
                  <a:lumMod val="75000"/>
                </a:srgbClr>
              </a:solidFill>
            </a:endParaRPr>
          </a:p>
          <a:p>
            <a:pPr marL="0" lvl="0" indent="0" algn="r">
              <a:spcBef>
                <a:spcPts val="1200"/>
              </a:spcBef>
              <a:buClr>
                <a:srgbClr val="FFFFFF">
                  <a:lumMod val="65000"/>
                </a:srgbClr>
              </a:buClr>
              <a:buNone/>
            </a:pPr>
            <a:r>
              <a:rPr lang="en-US" sz="1200" dirty="0">
                <a:solidFill>
                  <a:srgbClr val="326295">
                    <a:lumMod val="75000"/>
                  </a:srgbClr>
                </a:solidFill>
              </a:rPr>
              <a:t>(Spencer &amp; Spencer, 1993; Steiner &amp; Hassel, 2011) 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Turnaround Leader Competencies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035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The Iceberg Model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4A6AE-DB9B-4EEF-B1A5-DF1B1F3A346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707131" y="3009937"/>
            <a:ext cx="3048000" cy="838200"/>
          </a:xfrm>
          <a:prstGeom prst="roundRect">
            <a:avLst/>
          </a:prstGeom>
          <a:ln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sz="2200" b="1" dirty="0">
                <a:latin typeface="Calibri" panose="020F0502020204030204" pitchFamily="34" charset="0"/>
                <a:cs typeface="Arial" panose="020B0604020202020204" pitchFamily="34" charset="0"/>
              </a:rPr>
              <a:t>Knowledge &amp; Skills</a:t>
            </a:r>
            <a:r>
              <a:rPr lang="en-US" sz="2200" dirty="0">
                <a:latin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2200" b="1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Calibri" panose="020F0502020204030204" pitchFamily="34" charset="0"/>
                <a:cs typeface="Arial" panose="020B0604020202020204" pitchFamily="34" charset="0"/>
              </a:rPr>
              <a:t>Leader Actions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07131" y="4217418"/>
            <a:ext cx="3124200" cy="1905000"/>
          </a:xfrm>
          <a:prstGeom prst="roundRect">
            <a:avLst/>
          </a:prstGeom>
          <a:ln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166688" indent="-166688">
              <a:defRPr/>
            </a:pPr>
            <a:r>
              <a:rPr lang="en-US" sz="22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Competencies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Recurring patterns of thought and action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Example: Achievement drive</a:t>
            </a:r>
          </a:p>
          <a:p>
            <a:pPr marL="166688" indent="-166688">
              <a:defRPr/>
            </a:pPr>
            <a:endParaRPr lang="en-US" sz="2200" dirty="0">
              <a:solidFill>
                <a:srgbClr val="000000"/>
              </a:solidFill>
              <a:latin typeface="Calibri" panose="020F0502020204030204" pitchFamily="34" charset="0"/>
              <a:cs typeface="Arial" charset="0"/>
            </a:endParaRPr>
          </a:p>
        </p:txBody>
      </p:sp>
      <p:cxnSp>
        <p:nvCxnSpPr>
          <p:cNvPr id="14" name="Straight Arrow Connector 13"/>
          <p:cNvCxnSpPr>
            <a:cxnSpLocks noChangeShapeType="1"/>
            <a:stCxn id="11" idx="1"/>
          </p:cNvCxnSpPr>
          <p:nvPr/>
        </p:nvCxnSpPr>
        <p:spPr bwMode="auto">
          <a:xfrm flipH="1">
            <a:off x="3802131" y="3429037"/>
            <a:ext cx="1905000" cy="263542"/>
          </a:xfrm>
          <a:prstGeom prst="straightConnector1">
            <a:avLst/>
          </a:prstGeom>
          <a:noFill/>
          <a:ln w="25400" algn="ctr">
            <a:solidFill>
              <a:schemeClr val="tx2">
                <a:lumMod val="75000"/>
              </a:schemeClr>
            </a:solidFill>
            <a:round/>
            <a:headEnd/>
            <a:tailEnd type="arrow" w="med" len="med"/>
          </a:ln>
        </p:spPr>
      </p:cxnSp>
      <p:cxnSp>
        <p:nvCxnSpPr>
          <p:cNvPr id="16" name="Straight Arrow Connector 15"/>
          <p:cNvCxnSpPr>
            <a:cxnSpLocks noChangeShapeType="1"/>
            <a:stCxn id="12" idx="1"/>
          </p:cNvCxnSpPr>
          <p:nvPr/>
        </p:nvCxnSpPr>
        <p:spPr bwMode="auto">
          <a:xfrm flipH="1" flipV="1">
            <a:off x="4382814" y="5132023"/>
            <a:ext cx="1324317" cy="37895"/>
          </a:xfrm>
          <a:prstGeom prst="straightConnector1">
            <a:avLst/>
          </a:prstGeom>
          <a:noFill/>
          <a:ln w="25400" algn="ctr">
            <a:solidFill>
              <a:schemeClr val="tx2">
                <a:lumMod val="75000"/>
              </a:schemeClr>
            </a:solidFill>
            <a:round/>
            <a:headEnd/>
            <a:tailEnd type="arrow" w="med" len="med"/>
          </a:ln>
        </p:spPr>
      </p:cxnSp>
      <p:sp>
        <p:nvSpPr>
          <p:cNvPr id="27657" name="TextBox 16"/>
          <p:cNvSpPr txBox="1">
            <a:spLocks noChangeArrowheads="1"/>
          </p:cNvSpPr>
          <p:nvPr/>
        </p:nvSpPr>
        <p:spPr bwMode="auto">
          <a:xfrm>
            <a:off x="265641" y="6109483"/>
            <a:ext cx="87630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Adapted from “The Iceberg Model” in Spencer &amp; Spencer, </a:t>
            </a:r>
            <a:r>
              <a:rPr lang="en-US" sz="1100" i="1" dirty="0">
                <a:latin typeface="Calibri" panose="020F0502020204030204" pitchFamily="34" charset="0"/>
                <a:cs typeface="Calibri" panose="020F0502020204030204" pitchFamily="34" charset="0"/>
              </a:rPr>
              <a:t>Competence at Work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, p. 11.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07131" y="1725665"/>
            <a:ext cx="3048000" cy="1168790"/>
          </a:xfrm>
          <a:prstGeom prst="roundRect">
            <a:avLst/>
          </a:prstGeom>
          <a:ln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sz="2200" b="1" dirty="0">
                <a:latin typeface="Calibri" panose="020F0502020204030204" pitchFamily="34" charset="0"/>
                <a:cs typeface="Arial" panose="020B0604020202020204" pitchFamily="34" charset="0"/>
              </a:rPr>
              <a:t>Qualifications</a:t>
            </a:r>
            <a:r>
              <a:rPr lang="en-US" sz="2200" dirty="0">
                <a:latin typeface="Calibri" panose="020F0502020204030204" pitchFamily="34" charset="0"/>
                <a:cs typeface="Arial" panose="020B0604020202020204" pitchFamily="34" charset="0"/>
              </a:rPr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Calibri" panose="020F0502020204030204" pitchFamily="34" charset="0"/>
                <a:cs typeface="Arial" panose="020B0604020202020204" pitchFamily="34" charset="0"/>
              </a:rPr>
              <a:t>Certification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Calibri" panose="020F0502020204030204" pitchFamily="34" charset="0"/>
                <a:cs typeface="Arial" panose="020B0604020202020204" pitchFamily="34" charset="0"/>
              </a:rPr>
              <a:t>Degrees</a:t>
            </a:r>
          </a:p>
        </p:txBody>
      </p:sp>
      <p:cxnSp>
        <p:nvCxnSpPr>
          <p:cNvPr id="27659" name="Straight Arrow Connector 18"/>
          <p:cNvCxnSpPr>
            <a:cxnSpLocks noChangeShapeType="1"/>
            <a:stCxn id="18" idx="1"/>
          </p:cNvCxnSpPr>
          <p:nvPr/>
        </p:nvCxnSpPr>
        <p:spPr bwMode="auto">
          <a:xfrm flipH="1">
            <a:off x="3294996" y="2310060"/>
            <a:ext cx="2412135" cy="387165"/>
          </a:xfrm>
          <a:prstGeom prst="straightConnector1">
            <a:avLst/>
          </a:prstGeom>
          <a:noFill/>
          <a:ln w="25400" algn="ctr">
            <a:solidFill>
              <a:schemeClr val="tx2">
                <a:lumMod val="75000"/>
              </a:schemeClr>
            </a:solidFill>
            <a:round/>
            <a:headEnd/>
            <a:tailEnd type="arrow" w="med" len="med"/>
          </a:ln>
        </p:spPr>
      </p:cxnSp>
      <p:sp>
        <p:nvSpPr>
          <p:cNvPr id="15" name="Freeform 14"/>
          <p:cNvSpPr>
            <a:spLocks noChangeArrowheads="1"/>
          </p:cNvSpPr>
          <p:nvPr/>
        </p:nvSpPr>
        <p:spPr bwMode="auto">
          <a:xfrm>
            <a:off x="285096" y="2285431"/>
            <a:ext cx="4903787" cy="3836987"/>
          </a:xfrm>
          <a:custGeom>
            <a:avLst/>
            <a:gdLst>
              <a:gd name="T0" fmla="*/ 0 w 4904509"/>
              <a:gd name="T1" fmla="*/ 0 h 3297083"/>
              <a:gd name="T2" fmla="*/ 4904509 w 4904509"/>
              <a:gd name="T3" fmla="*/ 3297083 h 3297083"/>
            </a:gdLst>
            <a:ahLst/>
            <a:cxnLst/>
            <a:rect l="T0" t="T1" r="T2" b="T3"/>
            <a:pathLst>
              <a:path w="4904509" h="3297083">
                <a:moveTo>
                  <a:pt x="0" y="3267914"/>
                </a:moveTo>
                <a:cubicBezTo>
                  <a:pt x="13855" y="3258678"/>
                  <a:pt x="26671" y="3247652"/>
                  <a:pt x="41564" y="3240205"/>
                </a:cubicBezTo>
                <a:cubicBezTo>
                  <a:pt x="54626" y="3233674"/>
                  <a:pt x="72801" y="3236676"/>
                  <a:pt x="83127" y="3226350"/>
                </a:cubicBezTo>
                <a:cubicBezTo>
                  <a:pt x="93453" y="3216024"/>
                  <a:pt x="92364" y="3198641"/>
                  <a:pt x="96982" y="3184787"/>
                </a:cubicBezTo>
                <a:cubicBezTo>
                  <a:pt x="101600" y="3092423"/>
                  <a:pt x="94293" y="2998683"/>
                  <a:pt x="110836" y="2907696"/>
                </a:cubicBezTo>
                <a:cubicBezTo>
                  <a:pt x="114982" y="2884892"/>
                  <a:pt x="180079" y="2873846"/>
                  <a:pt x="193964" y="2866132"/>
                </a:cubicBezTo>
                <a:cubicBezTo>
                  <a:pt x="223075" y="2849959"/>
                  <a:pt x="253543" y="2834262"/>
                  <a:pt x="277091" y="2810714"/>
                </a:cubicBezTo>
                <a:cubicBezTo>
                  <a:pt x="315677" y="2772128"/>
                  <a:pt x="396347" y="2702327"/>
                  <a:pt x="415636" y="2644459"/>
                </a:cubicBezTo>
                <a:cubicBezTo>
                  <a:pt x="424872" y="2616750"/>
                  <a:pt x="436261" y="2589668"/>
                  <a:pt x="443345" y="2561332"/>
                </a:cubicBezTo>
                <a:cubicBezTo>
                  <a:pt x="462912" y="2483069"/>
                  <a:pt x="453466" y="2524585"/>
                  <a:pt x="471055" y="2436641"/>
                </a:cubicBezTo>
                <a:cubicBezTo>
                  <a:pt x="467617" y="2409138"/>
                  <a:pt x="440743" y="2201567"/>
                  <a:pt x="443345" y="2187259"/>
                </a:cubicBezTo>
                <a:cubicBezTo>
                  <a:pt x="445957" y="2172891"/>
                  <a:pt x="470653" y="2176573"/>
                  <a:pt x="484909" y="2173405"/>
                </a:cubicBezTo>
                <a:cubicBezTo>
                  <a:pt x="512331" y="2167311"/>
                  <a:pt x="540398" y="2164575"/>
                  <a:pt x="568036" y="2159550"/>
                </a:cubicBezTo>
                <a:cubicBezTo>
                  <a:pt x="591204" y="2155338"/>
                  <a:pt x="614218" y="2150314"/>
                  <a:pt x="637309" y="2145696"/>
                </a:cubicBezTo>
                <a:cubicBezTo>
                  <a:pt x="646545" y="2127223"/>
                  <a:pt x="653014" y="2107084"/>
                  <a:pt x="665018" y="2090278"/>
                </a:cubicBezTo>
                <a:cubicBezTo>
                  <a:pt x="676406" y="2074334"/>
                  <a:pt x="704152" y="2068156"/>
                  <a:pt x="706582" y="2048714"/>
                </a:cubicBezTo>
                <a:cubicBezTo>
                  <a:pt x="722928" y="1917946"/>
                  <a:pt x="697318" y="1905414"/>
                  <a:pt x="678873" y="1813187"/>
                </a:cubicBezTo>
                <a:cubicBezTo>
                  <a:pt x="673364" y="1785641"/>
                  <a:pt x="669636" y="1757768"/>
                  <a:pt x="665018" y="1730059"/>
                </a:cubicBezTo>
                <a:cubicBezTo>
                  <a:pt x="669636" y="1693114"/>
                  <a:pt x="678873" y="1656456"/>
                  <a:pt x="678873" y="1619223"/>
                </a:cubicBezTo>
                <a:cubicBezTo>
                  <a:pt x="678873" y="1604619"/>
                  <a:pt x="663405" y="1592174"/>
                  <a:pt x="665018" y="1577659"/>
                </a:cubicBezTo>
                <a:cubicBezTo>
                  <a:pt x="668243" y="1548630"/>
                  <a:pt x="683491" y="1522241"/>
                  <a:pt x="692727" y="1494532"/>
                </a:cubicBezTo>
                <a:cubicBezTo>
                  <a:pt x="703624" y="1461841"/>
                  <a:pt x="702596" y="1444276"/>
                  <a:pt x="734291" y="1425259"/>
                </a:cubicBezTo>
                <a:cubicBezTo>
                  <a:pt x="746814" y="1417745"/>
                  <a:pt x="762000" y="1416023"/>
                  <a:pt x="775855" y="1411405"/>
                </a:cubicBezTo>
                <a:cubicBezTo>
                  <a:pt x="789709" y="1397550"/>
                  <a:pt x="804875" y="1384893"/>
                  <a:pt x="817418" y="1369841"/>
                </a:cubicBezTo>
                <a:cubicBezTo>
                  <a:pt x="828078" y="1357049"/>
                  <a:pt x="833353" y="1340052"/>
                  <a:pt x="845127" y="1328278"/>
                </a:cubicBezTo>
                <a:cubicBezTo>
                  <a:pt x="856901" y="1316504"/>
                  <a:pt x="872836" y="1309805"/>
                  <a:pt x="886691" y="1300569"/>
                </a:cubicBezTo>
                <a:cubicBezTo>
                  <a:pt x="907630" y="1216807"/>
                  <a:pt x="894521" y="1263226"/>
                  <a:pt x="928255" y="1162023"/>
                </a:cubicBezTo>
                <a:cubicBezTo>
                  <a:pt x="941724" y="1121615"/>
                  <a:pt x="945358" y="1104177"/>
                  <a:pt x="969818" y="1065041"/>
                </a:cubicBezTo>
                <a:cubicBezTo>
                  <a:pt x="982056" y="1045460"/>
                  <a:pt x="993643" y="1024405"/>
                  <a:pt x="1011382" y="1009623"/>
                </a:cubicBezTo>
                <a:cubicBezTo>
                  <a:pt x="1022601" y="1000274"/>
                  <a:pt x="1039091" y="1000387"/>
                  <a:pt x="1052945" y="995769"/>
                </a:cubicBezTo>
                <a:cubicBezTo>
                  <a:pt x="1107069" y="941645"/>
                  <a:pt x="1058539" y="998436"/>
                  <a:pt x="1094509" y="926496"/>
                </a:cubicBezTo>
                <a:cubicBezTo>
                  <a:pt x="1101956" y="911603"/>
                  <a:pt x="1114771" y="899825"/>
                  <a:pt x="1122218" y="884932"/>
                </a:cubicBezTo>
                <a:cubicBezTo>
                  <a:pt x="1128749" y="871870"/>
                  <a:pt x="1129542" y="856431"/>
                  <a:pt x="1136073" y="843369"/>
                </a:cubicBezTo>
                <a:cubicBezTo>
                  <a:pt x="1143520" y="828476"/>
                  <a:pt x="1155809" y="816423"/>
                  <a:pt x="1163782" y="801805"/>
                </a:cubicBezTo>
                <a:cubicBezTo>
                  <a:pt x="1183561" y="765542"/>
                  <a:pt x="1189993" y="720177"/>
                  <a:pt x="1219200" y="690969"/>
                </a:cubicBezTo>
                <a:cubicBezTo>
                  <a:pt x="1228436" y="681732"/>
                  <a:pt x="1238749" y="673459"/>
                  <a:pt x="1246909" y="663259"/>
                </a:cubicBezTo>
                <a:cubicBezTo>
                  <a:pt x="1282026" y="619362"/>
                  <a:pt x="1280190" y="595148"/>
                  <a:pt x="1330036" y="552423"/>
                </a:cubicBezTo>
                <a:cubicBezTo>
                  <a:pt x="1341124" y="542919"/>
                  <a:pt x="1357745" y="543187"/>
                  <a:pt x="1371600" y="538569"/>
                </a:cubicBezTo>
                <a:cubicBezTo>
                  <a:pt x="1380836" y="529332"/>
                  <a:pt x="1388108" y="517580"/>
                  <a:pt x="1399309" y="510859"/>
                </a:cubicBezTo>
                <a:cubicBezTo>
                  <a:pt x="1423685" y="496233"/>
                  <a:pt x="1490288" y="489107"/>
                  <a:pt x="1510145" y="483150"/>
                </a:cubicBezTo>
                <a:cubicBezTo>
                  <a:pt x="1533966" y="476004"/>
                  <a:pt x="1557585" y="467350"/>
                  <a:pt x="1579418" y="455441"/>
                </a:cubicBezTo>
                <a:cubicBezTo>
                  <a:pt x="1608654" y="439494"/>
                  <a:pt x="1630237" y="408100"/>
                  <a:pt x="1662545" y="400023"/>
                </a:cubicBezTo>
                <a:lnTo>
                  <a:pt x="1717964" y="386169"/>
                </a:lnTo>
                <a:cubicBezTo>
                  <a:pt x="1736437" y="376932"/>
                  <a:pt x="1754044" y="365711"/>
                  <a:pt x="1773382" y="358459"/>
                </a:cubicBezTo>
                <a:cubicBezTo>
                  <a:pt x="1791211" y="351773"/>
                  <a:pt x="1810491" y="349836"/>
                  <a:pt x="1828800" y="344605"/>
                </a:cubicBezTo>
                <a:cubicBezTo>
                  <a:pt x="1842842" y="340593"/>
                  <a:pt x="1856108" y="333918"/>
                  <a:pt x="1870364" y="330750"/>
                </a:cubicBezTo>
                <a:cubicBezTo>
                  <a:pt x="1932545" y="316932"/>
                  <a:pt x="2018165" y="309710"/>
                  <a:pt x="2078182" y="303041"/>
                </a:cubicBezTo>
                <a:cubicBezTo>
                  <a:pt x="2092036" y="298423"/>
                  <a:pt x="2105577" y="292729"/>
                  <a:pt x="2119745" y="289187"/>
                </a:cubicBezTo>
                <a:cubicBezTo>
                  <a:pt x="2171780" y="276178"/>
                  <a:pt x="2165468" y="194429"/>
                  <a:pt x="2209800" y="175430"/>
                </a:cubicBezTo>
                <a:cubicBezTo>
                  <a:pt x="2228783" y="167294"/>
                  <a:pt x="2342005" y="27826"/>
                  <a:pt x="2362200" y="23499"/>
                </a:cubicBezTo>
                <a:cubicBezTo>
                  <a:pt x="2407582" y="13774"/>
                  <a:pt x="2473181" y="0"/>
                  <a:pt x="2514600" y="44486"/>
                </a:cubicBezTo>
                <a:cubicBezTo>
                  <a:pt x="2556164" y="49104"/>
                  <a:pt x="2550229" y="99815"/>
                  <a:pt x="2590800" y="109958"/>
                </a:cubicBezTo>
                <a:cubicBezTo>
                  <a:pt x="2660284" y="127329"/>
                  <a:pt x="2634049" y="134242"/>
                  <a:pt x="2667000" y="175430"/>
                </a:cubicBezTo>
                <a:cubicBezTo>
                  <a:pt x="2677402" y="188432"/>
                  <a:pt x="2653146" y="231665"/>
                  <a:pt x="2667000" y="240901"/>
                </a:cubicBezTo>
                <a:cubicBezTo>
                  <a:pt x="2668588" y="264771"/>
                  <a:pt x="2687349" y="273452"/>
                  <a:pt x="2743200" y="306373"/>
                </a:cubicBezTo>
                <a:cubicBezTo>
                  <a:pt x="2746664" y="335202"/>
                  <a:pt x="2683597" y="391079"/>
                  <a:pt x="2687782" y="413878"/>
                </a:cubicBezTo>
                <a:cubicBezTo>
                  <a:pt x="2694313" y="426940"/>
                  <a:pt x="2693535" y="443290"/>
                  <a:pt x="2701636" y="455441"/>
                </a:cubicBezTo>
                <a:cubicBezTo>
                  <a:pt x="2731288" y="499919"/>
                  <a:pt x="2741187" y="496334"/>
                  <a:pt x="2784764" y="510859"/>
                </a:cubicBezTo>
                <a:cubicBezTo>
                  <a:pt x="2817091" y="506241"/>
                  <a:pt x="2849090" y="497005"/>
                  <a:pt x="2881745" y="497005"/>
                </a:cubicBezTo>
                <a:cubicBezTo>
                  <a:pt x="2934079" y="497005"/>
                  <a:pt x="2914434" y="516618"/>
                  <a:pt x="2951018" y="538569"/>
                </a:cubicBezTo>
                <a:cubicBezTo>
                  <a:pt x="2963541" y="546083"/>
                  <a:pt x="2978727" y="547805"/>
                  <a:pt x="2992582" y="552423"/>
                </a:cubicBezTo>
                <a:cubicBezTo>
                  <a:pt x="3001818" y="566278"/>
                  <a:pt x="3020291" y="577336"/>
                  <a:pt x="3020291" y="593987"/>
                </a:cubicBezTo>
                <a:cubicBezTo>
                  <a:pt x="3020291" y="623195"/>
                  <a:pt x="2992582" y="677114"/>
                  <a:pt x="2992582" y="677114"/>
                </a:cubicBezTo>
                <a:cubicBezTo>
                  <a:pt x="3017768" y="777863"/>
                  <a:pt x="2984214" y="696455"/>
                  <a:pt x="3048000" y="760241"/>
                </a:cubicBezTo>
                <a:cubicBezTo>
                  <a:pt x="3059774" y="772015"/>
                  <a:pt x="3063178" y="790840"/>
                  <a:pt x="3075709" y="801805"/>
                </a:cubicBezTo>
                <a:cubicBezTo>
                  <a:pt x="3105394" y="827780"/>
                  <a:pt x="3191611" y="875976"/>
                  <a:pt x="3228109" y="898787"/>
                </a:cubicBezTo>
                <a:cubicBezTo>
                  <a:pt x="3242229" y="907612"/>
                  <a:pt x="3256123" y="916818"/>
                  <a:pt x="3269673" y="926496"/>
                </a:cubicBezTo>
                <a:cubicBezTo>
                  <a:pt x="3288463" y="939917"/>
                  <a:pt x="3305043" y="956603"/>
                  <a:pt x="3325091" y="968059"/>
                </a:cubicBezTo>
                <a:cubicBezTo>
                  <a:pt x="3337771" y="975305"/>
                  <a:pt x="3352800" y="977296"/>
                  <a:pt x="3366655" y="981914"/>
                </a:cubicBezTo>
                <a:cubicBezTo>
                  <a:pt x="3362037" y="995769"/>
                  <a:pt x="3361766" y="1011950"/>
                  <a:pt x="3352800" y="1023478"/>
                </a:cubicBezTo>
                <a:cubicBezTo>
                  <a:pt x="3328742" y="1054410"/>
                  <a:pt x="3269673" y="1106605"/>
                  <a:pt x="3269673" y="1106605"/>
                </a:cubicBezTo>
                <a:cubicBezTo>
                  <a:pt x="3265055" y="1120460"/>
                  <a:pt x="3253417" y="1133764"/>
                  <a:pt x="3255818" y="1148169"/>
                </a:cubicBezTo>
                <a:cubicBezTo>
                  <a:pt x="3261915" y="1184752"/>
                  <a:pt x="3317940" y="1213292"/>
                  <a:pt x="3338945" y="1231296"/>
                </a:cubicBezTo>
                <a:cubicBezTo>
                  <a:pt x="3432286" y="1311302"/>
                  <a:pt x="3330210" y="1239326"/>
                  <a:pt x="3422073" y="1300569"/>
                </a:cubicBezTo>
                <a:cubicBezTo>
                  <a:pt x="3440546" y="1328278"/>
                  <a:pt x="3466960" y="1352103"/>
                  <a:pt x="3477491" y="1383696"/>
                </a:cubicBezTo>
                <a:lnTo>
                  <a:pt x="3505200" y="1466823"/>
                </a:lnTo>
                <a:cubicBezTo>
                  <a:pt x="3509975" y="1505024"/>
                  <a:pt x="3511553" y="1576511"/>
                  <a:pt x="3532909" y="1619223"/>
                </a:cubicBezTo>
                <a:cubicBezTo>
                  <a:pt x="3558879" y="1671163"/>
                  <a:pt x="3570801" y="1659720"/>
                  <a:pt x="3602182" y="1716205"/>
                </a:cubicBezTo>
                <a:cubicBezTo>
                  <a:pt x="3614260" y="1737945"/>
                  <a:pt x="3621159" y="1762192"/>
                  <a:pt x="3629891" y="1785478"/>
                </a:cubicBezTo>
                <a:cubicBezTo>
                  <a:pt x="3635019" y="1799152"/>
                  <a:pt x="3634622" y="1815637"/>
                  <a:pt x="3643745" y="1827041"/>
                </a:cubicBezTo>
                <a:cubicBezTo>
                  <a:pt x="3654147" y="1840043"/>
                  <a:pt x="3671454" y="1845514"/>
                  <a:pt x="3685309" y="1854750"/>
                </a:cubicBezTo>
                <a:cubicBezTo>
                  <a:pt x="3699164" y="1873223"/>
                  <a:pt x="3713451" y="1891379"/>
                  <a:pt x="3726873" y="1910169"/>
                </a:cubicBezTo>
                <a:cubicBezTo>
                  <a:pt x="3750105" y="1942694"/>
                  <a:pt x="3760865" y="1969776"/>
                  <a:pt x="3796145" y="1993296"/>
                </a:cubicBezTo>
                <a:cubicBezTo>
                  <a:pt x="3808296" y="2001397"/>
                  <a:pt x="3823854" y="2002532"/>
                  <a:pt x="3837709" y="2007150"/>
                </a:cubicBezTo>
                <a:cubicBezTo>
                  <a:pt x="3846945" y="2021005"/>
                  <a:pt x="3853644" y="2036940"/>
                  <a:pt x="3865418" y="2048714"/>
                </a:cubicBezTo>
                <a:cubicBezTo>
                  <a:pt x="3877192" y="2060488"/>
                  <a:pt x="3899535" y="2061530"/>
                  <a:pt x="3906982" y="2076423"/>
                </a:cubicBezTo>
                <a:cubicBezTo>
                  <a:pt x="3924013" y="2110485"/>
                  <a:pt x="3934691" y="2187259"/>
                  <a:pt x="3934691" y="2187259"/>
                </a:cubicBezTo>
                <a:cubicBezTo>
                  <a:pt x="3939309" y="2265768"/>
                  <a:pt x="3936279" y="2345104"/>
                  <a:pt x="3948545" y="2422787"/>
                </a:cubicBezTo>
                <a:cubicBezTo>
                  <a:pt x="3950582" y="2435690"/>
                  <a:pt x="3968095" y="2440296"/>
                  <a:pt x="3976255" y="2450496"/>
                </a:cubicBezTo>
                <a:cubicBezTo>
                  <a:pt x="3986657" y="2463498"/>
                  <a:pt x="3993562" y="2479057"/>
                  <a:pt x="4003964" y="2492059"/>
                </a:cubicBezTo>
                <a:cubicBezTo>
                  <a:pt x="4021147" y="2513537"/>
                  <a:pt x="4049231" y="2535476"/>
                  <a:pt x="4073236" y="2547478"/>
                </a:cubicBezTo>
                <a:cubicBezTo>
                  <a:pt x="4086298" y="2554009"/>
                  <a:pt x="4100945" y="2556714"/>
                  <a:pt x="4114800" y="2561332"/>
                </a:cubicBezTo>
                <a:cubicBezTo>
                  <a:pt x="4128655" y="2570568"/>
                  <a:pt x="4141148" y="2582278"/>
                  <a:pt x="4156364" y="2589041"/>
                </a:cubicBezTo>
                <a:cubicBezTo>
                  <a:pt x="4226270" y="2620110"/>
                  <a:pt x="4259995" y="2620408"/>
                  <a:pt x="4336473" y="2630605"/>
                </a:cubicBezTo>
                <a:lnTo>
                  <a:pt x="4447309" y="2644459"/>
                </a:lnTo>
                <a:cubicBezTo>
                  <a:pt x="4459370" y="2656521"/>
                  <a:pt x="4502727" y="2696257"/>
                  <a:pt x="4502727" y="2713732"/>
                </a:cubicBezTo>
                <a:cubicBezTo>
                  <a:pt x="4502727" y="2742940"/>
                  <a:pt x="4475018" y="2796859"/>
                  <a:pt x="4475018" y="2796859"/>
                </a:cubicBezTo>
                <a:cubicBezTo>
                  <a:pt x="4479636" y="2819950"/>
                  <a:pt x="4476230" y="2846265"/>
                  <a:pt x="4488873" y="2866132"/>
                </a:cubicBezTo>
                <a:cubicBezTo>
                  <a:pt x="4509911" y="2899192"/>
                  <a:pt x="4544291" y="2921550"/>
                  <a:pt x="4572000" y="2949259"/>
                </a:cubicBezTo>
                <a:cubicBezTo>
                  <a:pt x="4581236" y="2958496"/>
                  <a:pt x="4588840" y="2969723"/>
                  <a:pt x="4599709" y="2976969"/>
                </a:cubicBezTo>
                <a:cubicBezTo>
                  <a:pt x="4613564" y="2986205"/>
                  <a:pt x="4628481" y="2994018"/>
                  <a:pt x="4641273" y="3004678"/>
                </a:cubicBezTo>
                <a:cubicBezTo>
                  <a:pt x="4656325" y="3017221"/>
                  <a:pt x="4667370" y="3034212"/>
                  <a:pt x="4682836" y="3046241"/>
                </a:cubicBezTo>
                <a:cubicBezTo>
                  <a:pt x="4709123" y="3066687"/>
                  <a:pt x="4765964" y="3101659"/>
                  <a:pt x="4765964" y="3101659"/>
                </a:cubicBezTo>
                <a:cubicBezTo>
                  <a:pt x="4770582" y="3120132"/>
                  <a:pt x="4774347" y="3138840"/>
                  <a:pt x="4779818" y="3157078"/>
                </a:cubicBezTo>
                <a:cubicBezTo>
                  <a:pt x="4797891" y="3217322"/>
                  <a:pt x="4797495" y="3247372"/>
                  <a:pt x="4849091" y="3281769"/>
                </a:cubicBezTo>
                <a:cubicBezTo>
                  <a:pt x="4872063" y="3297083"/>
                  <a:pt x="4883315" y="3295623"/>
                  <a:pt x="4904509" y="3295623"/>
                </a:cubicBezTo>
              </a:path>
            </a:pathLst>
          </a:custGeom>
          <a:solidFill>
            <a:srgbClr val="99CCFF">
              <a:alpha val="50999"/>
            </a:srgbClr>
          </a:solidFill>
          <a:ln w="25400" algn="ctr">
            <a:solidFill>
              <a:schemeClr val="tx2">
                <a:alpha val="49019"/>
              </a:schemeClr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Freeform 9"/>
          <p:cNvSpPr>
            <a:spLocks noChangeArrowheads="1"/>
          </p:cNvSpPr>
          <p:nvPr/>
        </p:nvSpPr>
        <p:spPr bwMode="auto">
          <a:xfrm flipV="1">
            <a:off x="-27709" y="3952004"/>
            <a:ext cx="9171709" cy="114067"/>
          </a:xfrm>
          <a:custGeom>
            <a:avLst/>
            <a:gdLst>
              <a:gd name="T0" fmla="*/ 0 w 4364182"/>
              <a:gd name="T1" fmla="*/ 70756 h 193963"/>
              <a:gd name="T2" fmla="*/ 522515 w 4364182"/>
              <a:gd name="T3" fmla="*/ 56605 h 193963"/>
              <a:gd name="T4" fmla="*/ 609601 w 4364182"/>
              <a:gd name="T5" fmla="*/ 42453 h 193963"/>
              <a:gd name="T6" fmla="*/ 841829 w 4364182"/>
              <a:gd name="T7" fmla="*/ 28303 h 193963"/>
              <a:gd name="T8" fmla="*/ 957943 w 4364182"/>
              <a:gd name="T9" fmla="*/ 14151 h 193963"/>
              <a:gd name="T10" fmla="*/ 1074059 w 4364182"/>
              <a:gd name="T11" fmla="*/ 28303 h 193963"/>
              <a:gd name="T12" fmla="*/ 1161144 w 4364182"/>
              <a:gd name="T13" fmla="*/ 0 h 193963"/>
              <a:gd name="T14" fmla="*/ 1886859 w 4364182"/>
              <a:gd name="T15" fmla="*/ 14151 h 193963"/>
              <a:gd name="T16" fmla="*/ 2177143 w 4364182"/>
              <a:gd name="T17" fmla="*/ 28303 h 193963"/>
              <a:gd name="T18" fmla="*/ 2264230 w 4364182"/>
              <a:gd name="T19" fmla="*/ 56605 h 193963"/>
              <a:gd name="T20" fmla="*/ 2351317 w 4364182"/>
              <a:gd name="T21" fmla="*/ 70756 h 193963"/>
              <a:gd name="T22" fmla="*/ 2612572 w 4364182"/>
              <a:gd name="T23" fmla="*/ 141513 h 193963"/>
              <a:gd name="T24" fmla="*/ 2670631 w 4364182"/>
              <a:gd name="T25" fmla="*/ 169815 h 193963"/>
              <a:gd name="T26" fmla="*/ 3018973 w 4364182"/>
              <a:gd name="T27" fmla="*/ 198118 h 193963"/>
              <a:gd name="T28" fmla="*/ 3425374 w 4364182"/>
              <a:gd name="T29" fmla="*/ 183967 h 193963"/>
              <a:gd name="T30" fmla="*/ 3628574 w 4364182"/>
              <a:gd name="T31" fmla="*/ 169815 h 193963"/>
              <a:gd name="T32" fmla="*/ 3976916 w 4364182"/>
              <a:gd name="T33" fmla="*/ 155665 h 193963"/>
              <a:gd name="T34" fmla="*/ 4296230 w 4364182"/>
              <a:gd name="T35" fmla="*/ 127361 h 193963"/>
              <a:gd name="T36" fmla="*/ 4470402 w 4364182"/>
              <a:gd name="T37" fmla="*/ 113210 h 193963"/>
              <a:gd name="T38" fmla="*/ 4557488 w 4364182"/>
              <a:gd name="T39" fmla="*/ 99058 h 193963"/>
              <a:gd name="T40" fmla="*/ 4934858 w 4364182"/>
              <a:gd name="T41" fmla="*/ 70756 h 193963"/>
              <a:gd name="T42" fmla="*/ 5109030 w 4364182"/>
              <a:gd name="T43" fmla="*/ 42453 h 193963"/>
              <a:gd name="T44" fmla="*/ 5196117 w 4364182"/>
              <a:gd name="T45" fmla="*/ 28303 h 193963"/>
              <a:gd name="T46" fmla="*/ 6154060 w 4364182"/>
              <a:gd name="T47" fmla="*/ 56605 h 193963"/>
              <a:gd name="T48" fmla="*/ 6241146 w 4364182"/>
              <a:gd name="T49" fmla="*/ 70756 h 193963"/>
              <a:gd name="T50" fmla="*/ 6357260 w 4364182"/>
              <a:gd name="T51" fmla="*/ 84908 h 193963"/>
              <a:gd name="T52" fmla="*/ 6589488 w 4364182"/>
              <a:gd name="T53" fmla="*/ 99058 h 193963"/>
              <a:gd name="T54" fmla="*/ 7024916 w 4364182"/>
              <a:gd name="T55" fmla="*/ 127361 h 193963"/>
              <a:gd name="T56" fmla="*/ 7721599 w 4364182"/>
              <a:gd name="T57" fmla="*/ 141513 h 193963"/>
              <a:gd name="T58" fmla="*/ 8157032 w 4364182"/>
              <a:gd name="T59" fmla="*/ 127361 h 193963"/>
              <a:gd name="T60" fmla="*/ 8331201 w 4364182"/>
              <a:gd name="T61" fmla="*/ 99058 h 193963"/>
              <a:gd name="T62" fmla="*/ 8418287 w 4364182"/>
              <a:gd name="T63" fmla="*/ 84908 h 193963"/>
              <a:gd name="T64" fmla="*/ 8679542 w 4364182"/>
              <a:gd name="T65" fmla="*/ 56605 h 193963"/>
              <a:gd name="T66" fmla="*/ 9056914 w 4364182"/>
              <a:gd name="T67" fmla="*/ 70756 h 193963"/>
              <a:gd name="T68" fmla="*/ 9144000 w 4364182"/>
              <a:gd name="T69" fmla="*/ 56605 h 19396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364182"/>
              <a:gd name="T106" fmla="*/ 0 h 193963"/>
              <a:gd name="T107" fmla="*/ 4364182 w 4364182"/>
              <a:gd name="T108" fmla="*/ 193963 h 193963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364182" h="193963">
                <a:moveTo>
                  <a:pt x="0" y="69272"/>
                </a:moveTo>
                <a:cubicBezTo>
                  <a:pt x="83127" y="64654"/>
                  <a:pt x="166502" y="63311"/>
                  <a:pt x="249382" y="55418"/>
                </a:cubicBezTo>
                <a:cubicBezTo>
                  <a:pt x="263920" y="54033"/>
                  <a:pt x="276577" y="44175"/>
                  <a:pt x="290946" y="41563"/>
                </a:cubicBezTo>
                <a:cubicBezTo>
                  <a:pt x="327578" y="34903"/>
                  <a:pt x="364837" y="32327"/>
                  <a:pt x="401782" y="27709"/>
                </a:cubicBezTo>
                <a:cubicBezTo>
                  <a:pt x="420255" y="23091"/>
                  <a:pt x="438159" y="13854"/>
                  <a:pt x="457200" y="13854"/>
                </a:cubicBezTo>
                <a:cubicBezTo>
                  <a:pt x="476242" y="13854"/>
                  <a:pt x="493769" y="30402"/>
                  <a:pt x="512619" y="27709"/>
                </a:cubicBezTo>
                <a:cubicBezTo>
                  <a:pt x="529103" y="25354"/>
                  <a:pt x="540328" y="9236"/>
                  <a:pt x="554182" y="0"/>
                </a:cubicBezTo>
                <a:lnTo>
                  <a:pt x="900546" y="13854"/>
                </a:lnTo>
                <a:cubicBezTo>
                  <a:pt x="946882" y="16502"/>
                  <a:pt x="993868" y="17273"/>
                  <a:pt x="1039091" y="27709"/>
                </a:cubicBezTo>
                <a:cubicBezTo>
                  <a:pt x="1055316" y="31453"/>
                  <a:pt x="1065762" y="47972"/>
                  <a:pt x="1080655" y="55418"/>
                </a:cubicBezTo>
                <a:cubicBezTo>
                  <a:pt x="1093717" y="61949"/>
                  <a:pt x="1108364" y="64654"/>
                  <a:pt x="1122219" y="69272"/>
                </a:cubicBezTo>
                <a:cubicBezTo>
                  <a:pt x="1217497" y="132791"/>
                  <a:pt x="1173753" y="114159"/>
                  <a:pt x="1246909" y="138545"/>
                </a:cubicBezTo>
                <a:cubicBezTo>
                  <a:pt x="1256146" y="147781"/>
                  <a:pt x="1263418" y="159533"/>
                  <a:pt x="1274619" y="166254"/>
                </a:cubicBezTo>
                <a:cubicBezTo>
                  <a:pt x="1311547" y="188411"/>
                  <a:pt x="1428547" y="192594"/>
                  <a:pt x="1440873" y="193963"/>
                </a:cubicBezTo>
                <a:cubicBezTo>
                  <a:pt x="1505528" y="189345"/>
                  <a:pt x="1570310" y="186254"/>
                  <a:pt x="1634837" y="180109"/>
                </a:cubicBezTo>
                <a:cubicBezTo>
                  <a:pt x="1667345" y="177013"/>
                  <a:pt x="1699343" y="169673"/>
                  <a:pt x="1731819" y="166254"/>
                </a:cubicBezTo>
                <a:cubicBezTo>
                  <a:pt x="1787124" y="160432"/>
                  <a:pt x="1842655" y="157018"/>
                  <a:pt x="1898073" y="152400"/>
                </a:cubicBezTo>
                <a:cubicBezTo>
                  <a:pt x="1979566" y="125235"/>
                  <a:pt x="1913400" y="144272"/>
                  <a:pt x="2050473" y="124690"/>
                </a:cubicBezTo>
                <a:cubicBezTo>
                  <a:pt x="2078282" y="120717"/>
                  <a:pt x="2105891" y="115454"/>
                  <a:pt x="2133600" y="110836"/>
                </a:cubicBezTo>
                <a:cubicBezTo>
                  <a:pt x="2147455" y="106218"/>
                  <a:pt x="2160759" y="99382"/>
                  <a:pt x="2175164" y="96981"/>
                </a:cubicBezTo>
                <a:cubicBezTo>
                  <a:pt x="2299577" y="76246"/>
                  <a:pt x="2268028" y="95446"/>
                  <a:pt x="2355273" y="69272"/>
                </a:cubicBezTo>
                <a:cubicBezTo>
                  <a:pt x="2383249" y="60879"/>
                  <a:pt x="2410691" y="50799"/>
                  <a:pt x="2438400" y="41563"/>
                </a:cubicBezTo>
                <a:lnTo>
                  <a:pt x="2479964" y="27709"/>
                </a:lnTo>
                <a:cubicBezTo>
                  <a:pt x="2571938" y="31708"/>
                  <a:pt x="2812024" y="36166"/>
                  <a:pt x="2937164" y="55418"/>
                </a:cubicBezTo>
                <a:cubicBezTo>
                  <a:pt x="2951598" y="57639"/>
                  <a:pt x="2964686" y="65260"/>
                  <a:pt x="2978728" y="69272"/>
                </a:cubicBezTo>
                <a:cubicBezTo>
                  <a:pt x="2997037" y="74503"/>
                  <a:pt x="3015364" y="79997"/>
                  <a:pt x="3034146" y="83127"/>
                </a:cubicBezTo>
                <a:cubicBezTo>
                  <a:pt x="3070872" y="89248"/>
                  <a:pt x="3108037" y="92363"/>
                  <a:pt x="3144982" y="96981"/>
                </a:cubicBezTo>
                <a:cubicBezTo>
                  <a:pt x="3234555" y="126839"/>
                  <a:pt x="3190071" y="115649"/>
                  <a:pt x="3352800" y="124690"/>
                </a:cubicBezTo>
                <a:cubicBezTo>
                  <a:pt x="3463562" y="130843"/>
                  <a:pt x="3574473" y="133927"/>
                  <a:pt x="3685309" y="138545"/>
                </a:cubicBezTo>
                <a:cubicBezTo>
                  <a:pt x="3754582" y="133927"/>
                  <a:pt x="3824399" y="134508"/>
                  <a:pt x="3893128" y="124690"/>
                </a:cubicBezTo>
                <a:cubicBezTo>
                  <a:pt x="3922042" y="120559"/>
                  <a:pt x="3948546" y="106217"/>
                  <a:pt x="3976255" y="96981"/>
                </a:cubicBezTo>
                <a:cubicBezTo>
                  <a:pt x="3990110" y="92363"/>
                  <a:pt x="4003414" y="85528"/>
                  <a:pt x="4017819" y="83127"/>
                </a:cubicBezTo>
                <a:cubicBezTo>
                  <a:pt x="4115351" y="66871"/>
                  <a:pt x="4074296" y="78155"/>
                  <a:pt x="4142509" y="55418"/>
                </a:cubicBezTo>
                <a:cubicBezTo>
                  <a:pt x="4202546" y="60036"/>
                  <a:pt x="4262405" y="69272"/>
                  <a:pt x="4322619" y="69272"/>
                </a:cubicBezTo>
                <a:cubicBezTo>
                  <a:pt x="4337223" y="69272"/>
                  <a:pt x="4364182" y="55418"/>
                  <a:pt x="4364182" y="55418"/>
                </a:cubicBezTo>
              </a:path>
            </a:pathLst>
          </a:custGeom>
          <a:solidFill>
            <a:schemeClr val="tx1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>
            <a:outerShdw dist="25400" dir="5099963" sx="99001" sy="99001" rotWithShape="0">
              <a:srgbClr val="5488BC">
                <a:alpha val="37999"/>
              </a:srgbClr>
            </a:outerShdw>
          </a:effectLst>
        </p:spPr>
        <p:txBody>
          <a:bodyPr rot="10800000" anchor="ctr"/>
          <a:lstStyle/>
          <a:p>
            <a:pPr algn="ctr">
              <a:defRPr/>
            </a:pPr>
            <a:endParaRPr lang="en-US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1892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Turn and Talk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14</a:t>
            </a:fld>
            <a:endParaRPr lang="en-US" dirty="0"/>
          </a:p>
        </p:txBody>
      </p:sp>
      <p:sp>
        <p:nvSpPr>
          <p:cNvPr id="7" name="Oval Callout 6"/>
          <p:cNvSpPr/>
          <p:nvPr/>
        </p:nvSpPr>
        <p:spPr>
          <a:xfrm>
            <a:off x="1026054" y="1964268"/>
            <a:ext cx="7034212" cy="3606800"/>
          </a:xfrm>
          <a:prstGeom prst="wedgeEllipseCallout">
            <a:avLst>
              <a:gd name="adj1" fmla="val -36513"/>
              <a:gd name="adj2" fmla="val 6980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Think about a strong turnaround leader and tell your partner about this person: </a:t>
            </a:r>
            <a:r>
              <a:rPr lang="en-US" sz="3200" b="1" dirty="0">
                <a:solidFill>
                  <a:schemeClr val="tx1"/>
                </a:solidFill>
              </a:rPr>
              <a:t>What makes him or her a strong leader?</a:t>
            </a:r>
          </a:p>
        </p:txBody>
      </p:sp>
    </p:spTree>
    <p:extLst>
      <p:ext uri="{BB962C8B-B14F-4D97-AF65-F5344CB8AC3E}">
        <p14:creationId xmlns:p14="http://schemas.microsoft.com/office/powerpoint/2010/main" val="254507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Turnaround Leader Competencies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67291" y="4290226"/>
            <a:ext cx="2995411" cy="1577753"/>
            <a:chOff x="697374" y="-199920"/>
            <a:chExt cx="2995411" cy="2487650"/>
          </a:xfrm>
        </p:grpSpPr>
        <p:sp>
          <p:nvSpPr>
            <p:cNvPr id="19" name="Rounded Rectangle 18"/>
            <p:cNvSpPr/>
            <p:nvPr/>
          </p:nvSpPr>
          <p:spPr>
            <a:xfrm>
              <a:off x="697374" y="-199920"/>
              <a:ext cx="2995411" cy="2487650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0" name="Rounded Rectangle 4"/>
            <p:cNvSpPr/>
            <p:nvPr/>
          </p:nvSpPr>
          <p:spPr>
            <a:xfrm>
              <a:off x="752020" y="-145274"/>
              <a:ext cx="1987495" cy="17564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t" anchorCtr="0">
              <a:no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lvl="1" indent="-171450" defTabSz="711200">
                <a:spcAft>
                  <a:spcPts val="300"/>
                </a:spcAft>
                <a:buChar char="••"/>
              </a:pPr>
              <a:r>
                <a:rPr lang="en-US" sz="1600" dirty="0"/>
                <a:t>Self-Confidence / Commitment to Student Learning</a:t>
              </a:r>
            </a:p>
            <a:p>
              <a:pPr marL="171450" lvl="1" indent="-171450" defTabSz="711200">
                <a:spcAft>
                  <a:spcPts val="300"/>
                </a:spcAft>
                <a:buChar char="••"/>
              </a:pPr>
              <a:r>
                <a:rPr lang="en-US" sz="1600" dirty="0"/>
                <a:t>Belief in Learning Potential</a:t>
              </a:r>
            </a:p>
          </p:txBody>
        </p:sp>
      </p:grpSp>
      <p:graphicFrame>
        <p:nvGraphicFramePr>
          <p:cNvPr id="17" name="Content Placeholder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5619209"/>
              </p:ext>
            </p:extLst>
          </p:nvPr>
        </p:nvGraphicFramePr>
        <p:xfrm>
          <a:off x="-300624" y="1858699"/>
          <a:ext cx="9444624" cy="4371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Rectangle 17"/>
          <p:cNvSpPr/>
          <p:nvPr/>
        </p:nvSpPr>
        <p:spPr>
          <a:xfrm>
            <a:off x="4512603" y="6107172"/>
            <a:ext cx="4631397" cy="24622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marL="0" indent="0" algn="r">
              <a:buNone/>
            </a:pPr>
            <a:r>
              <a:rPr lang="en-US" sz="1000" dirty="0" smtClean="0">
                <a:solidFill>
                  <a:srgbClr val="326295">
                    <a:lumMod val="75000"/>
                  </a:srgbClr>
                </a:solidFill>
              </a:rPr>
              <a:t>(</a:t>
            </a:r>
            <a:r>
              <a:rPr lang="en-US" sz="1000" dirty="0" err="1" smtClean="0">
                <a:solidFill>
                  <a:srgbClr val="326295">
                    <a:lumMod val="75000"/>
                  </a:srgbClr>
                </a:solidFill>
              </a:rPr>
              <a:t>Kowal</a:t>
            </a:r>
            <a:r>
              <a:rPr lang="en-US" sz="1000" dirty="0" smtClean="0">
                <a:solidFill>
                  <a:srgbClr val="326295">
                    <a:lumMod val="75000"/>
                  </a:srgbClr>
                </a:solidFill>
              </a:rPr>
              <a:t> &amp; Hassel, 2005; </a:t>
            </a:r>
            <a:r>
              <a:rPr lang="en-US" sz="1000" dirty="0">
                <a:solidFill>
                  <a:srgbClr val="326295">
                    <a:lumMod val="75000"/>
                  </a:srgbClr>
                </a:solidFill>
              </a:rPr>
              <a:t>Spencer &amp; Spencer, 1993; Zhu, Hitt, &amp; Woodruff, 2015)</a:t>
            </a:r>
            <a:endParaRPr lang="en-US" sz="1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401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“Competency research suggests that outstanding performance in complex jobs—ones in which most candidates have a similar educational history and significant autonomy over daily work tasks—is driven more by underlying competencies than by readily observed skills and knowledge.”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Competencies Lead to Actions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6523" y="5117123"/>
            <a:ext cx="8438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eaLnBrk="0" hangingPunct="0">
              <a:spcBef>
                <a:spcPts val="600"/>
              </a:spcBef>
              <a:spcAft>
                <a:spcPts val="0"/>
              </a:spcAft>
              <a:buClr>
                <a:srgbClr val="FFFFFF">
                  <a:lumMod val="65000"/>
                </a:srgbClr>
              </a:buClr>
            </a:pPr>
            <a:r>
              <a:rPr lang="en-US" sz="1600" dirty="0">
                <a:solidFill>
                  <a:srgbClr val="326295">
                    <a:lumMod val="75000"/>
                  </a:srgbClr>
                </a:solidFill>
                <a:latin typeface="Arial"/>
              </a:rPr>
              <a:t>(Steiner &amp; Hassel, 2011, p. 5)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352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With a partner:</a:t>
            </a:r>
          </a:p>
          <a:p>
            <a:pPr marL="457200" indent="-457200">
              <a:buAutoNum type="arabicParenR"/>
            </a:pPr>
            <a:r>
              <a:rPr lang="en-US" dirty="0"/>
              <a:t>Brainstorm and choose one action that a strong turnaround leader takes.</a:t>
            </a:r>
          </a:p>
          <a:p>
            <a:pPr marL="457200" indent="-457200">
              <a:buAutoNum type="arabicParenR"/>
            </a:pPr>
            <a:r>
              <a:rPr lang="en-US" dirty="0"/>
              <a:t>Look at the list of competencies in your handouts and discuss which competency or competencies a leader would have to exhibit in order to consistently perform </a:t>
            </a:r>
            <a:br>
              <a:rPr lang="en-US" dirty="0"/>
            </a:br>
            <a:r>
              <a:rPr lang="en-US" dirty="0"/>
              <a:t>that action.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Activity 1: Connect </a:t>
            </a:r>
            <a:br>
              <a:rPr lang="en-US" dirty="0"/>
            </a:br>
            <a:r>
              <a:rPr lang="en-US" dirty="0"/>
              <a:t>Competencies and Actions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0097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Turnaround Leadership in Action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77EC8-074D-41C4-94AE-E9EA7CEEA348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147771" y="1796717"/>
            <a:ext cx="4862964" cy="3530563"/>
            <a:chOff x="2147771" y="1796717"/>
            <a:chExt cx="4862964" cy="3530563"/>
          </a:xfrm>
        </p:grpSpPr>
        <p:sp>
          <p:nvSpPr>
            <p:cNvPr id="22" name="Hexagon 21"/>
            <p:cNvSpPr/>
            <p:nvPr/>
          </p:nvSpPr>
          <p:spPr>
            <a:xfrm>
              <a:off x="3787348" y="1796717"/>
              <a:ext cx="1612959" cy="1083489"/>
            </a:xfrm>
            <a:prstGeom prst="hexagon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147771" y="2136739"/>
              <a:ext cx="4862964" cy="3190541"/>
              <a:chOff x="1328710" y="2187002"/>
              <a:chExt cx="5669148" cy="3190541"/>
            </a:xfrm>
          </p:grpSpPr>
          <p:sp>
            <p:nvSpPr>
              <p:cNvPr id="16" name="Hexagon 15"/>
              <p:cNvSpPr/>
              <p:nvPr/>
            </p:nvSpPr>
            <p:spPr>
              <a:xfrm>
                <a:off x="4956756" y="3689607"/>
                <a:ext cx="1902723" cy="1083489"/>
              </a:xfrm>
              <a:prstGeom prst="hexagon">
                <a:avLst/>
              </a:pr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842484" y="3910381"/>
                <a:ext cx="215537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Teachers &amp; Leaders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118728" y="4451097"/>
                <a:ext cx="215537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Change</a:t>
                </a:r>
              </a:p>
              <a:p>
                <a:pPr algn="ctr"/>
                <a:r>
                  <a:rPr lang="en-US" sz="2000" dirty="0"/>
                  <a:t>Leadership</a:t>
                </a:r>
              </a:p>
            </p:txBody>
          </p:sp>
          <p:sp>
            <p:nvSpPr>
              <p:cNvPr id="18" name="Hexagon 17"/>
              <p:cNvSpPr/>
              <p:nvPr/>
            </p:nvSpPr>
            <p:spPr>
              <a:xfrm>
                <a:off x="3240096" y="4294054"/>
                <a:ext cx="1880356" cy="1083489"/>
              </a:xfrm>
              <a:prstGeom prst="hexagon">
                <a:avLst/>
              </a:pr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102588" y="3391728"/>
                <a:ext cx="21553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Instruction</a:t>
                </a:r>
              </a:p>
            </p:txBody>
          </p:sp>
          <p:sp>
            <p:nvSpPr>
              <p:cNvPr id="21" name="Hexagon 20"/>
              <p:cNvSpPr/>
              <p:nvPr/>
            </p:nvSpPr>
            <p:spPr>
              <a:xfrm>
                <a:off x="3240098" y="3061000"/>
                <a:ext cx="1904722" cy="1083489"/>
              </a:xfrm>
              <a:prstGeom prst="hexagon">
                <a:avLst/>
              </a:pr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114773" y="2187002"/>
                <a:ext cx="21553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Goals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328710" y="2791152"/>
                <a:ext cx="21553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Vision</a:t>
                </a:r>
              </a:p>
            </p:txBody>
          </p:sp>
          <p:sp>
            <p:nvSpPr>
              <p:cNvPr id="23" name="Hexagon 22"/>
              <p:cNvSpPr/>
              <p:nvPr/>
            </p:nvSpPr>
            <p:spPr>
              <a:xfrm>
                <a:off x="1405519" y="2449463"/>
                <a:ext cx="2001753" cy="1083489"/>
              </a:xfrm>
              <a:prstGeom prst="hexagon">
                <a:avLst/>
              </a:pr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366039" y="3841133"/>
                <a:ext cx="215537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Strategic Partnerships</a:t>
                </a:r>
              </a:p>
            </p:txBody>
          </p:sp>
          <p:sp>
            <p:nvSpPr>
              <p:cNvPr id="24" name="Hexagon 23"/>
              <p:cNvSpPr/>
              <p:nvPr/>
            </p:nvSpPr>
            <p:spPr>
              <a:xfrm>
                <a:off x="1405519" y="3716159"/>
                <a:ext cx="2011439" cy="1083489"/>
              </a:xfrm>
              <a:prstGeom prst="hexagon">
                <a:avLst/>
              </a:pr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842487" y="2749351"/>
                <a:ext cx="21553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Data</a:t>
                </a:r>
              </a:p>
            </p:txBody>
          </p:sp>
          <p:sp>
            <p:nvSpPr>
              <p:cNvPr id="25" name="Hexagon 24"/>
              <p:cNvSpPr/>
              <p:nvPr/>
            </p:nvSpPr>
            <p:spPr>
              <a:xfrm>
                <a:off x="4980861" y="2449463"/>
                <a:ext cx="1878618" cy="1110123"/>
              </a:xfrm>
              <a:prstGeom prst="hexagon">
                <a:avLst/>
              </a:pr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</p:grpSp>
      </p:grpSp>
      <p:sp>
        <p:nvSpPr>
          <p:cNvPr id="65" name="Rectangle 64"/>
          <p:cNvSpPr/>
          <p:nvPr/>
        </p:nvSpPr>
        <p:spPr>
          <a:xfrm>
            <a:off x="195791" y="5738673"/>
            <a:ext cx="88169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US" sz="1200" dirty="0" smtClean="0"/>
              <a:t>Cooper et al., in press</a:t>
            </a:r>
          </a:p>
          <a:p>
            <a:pPr defTabSz="914400">
              <a:defRPr/>
            </a:pPr>
            <a:r>
              <a:rPr lang="en-US" sz="1200" dirty="0" smtClean="0"/>
              <a:t>Public Impact, 2015</a:t>
            </a:r>
            <a:endParaRPr lang="en-US" sz="1200" dirty="0"/>
          </a:p>
          <a:p>
            <a:pPr defTabSz="914400">
              <a:defRPr/>
            </a:pPr>
            <a:r>
              <a:rPr lang="en-US" sz="1200" dirty="0" smtClean="0"/>
              <a:t>University </a:t>
            </a:r>
            <a:r>
              <a:rPr lang="en-US" sz="1200" dirty="0"/>
              <a:t>of Virginia’s Partnership for Leaders in </a:t>
            </a:r>
            <a:r>
              <a:rPr lang="en-US" sz="1200" dirty="0" smtClean="0"/>
              <a:t>Education, n.d.</a:t>
            </a:r>
            <a:endParaRPr lang="en-US" sz="1200" dirty="0"/>
          </a:p>
          <a:p>
            <a:pPr defTabSz="914400">
              <a:defRPr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595698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33257" y="1828800"/>
            <a:ext cx="4078968" cy="4663440"/>
          </a:xfrm>
        </p:spPr>
        <p:txBody>
          <a:bodyPr/>
          <a:lstStyle/>
          <a:p>
            <a:r>
              <a:rPr lang="en-US" dirty="0"/>
              <a:t>Individually</a:t>
            </a:r>
          </a:p>
          <a:p>
            <a:pPr lvl="1"/>
            <a:r>
              <a:rPr lang="en-US" dirty="0"/>
              <a:t>Each group member is assigned a different leader action topic.</a:t>
            </a:r>
          </a:p>
          <a:p>
            <a:pPr lvl="1"/>
            <a:r>
              <a:rPr lang="en-US" dirty="0"/>
              <a:t>Take 2–3 minutes to read the description and example for your topic in the handouts.</a:t>
            </a:r>
          </a:p>
          <a:p>
            <a:pPr lvl="1"/>
            <a:r>
              <a:rPr lang="en-US" dirty="0"/>
              <a:t>Create a new example of this topic from your own experience.</a:t>
            </a:r>
          </a:p>
          <a:p>
            <a:pPr lvl="1"/>
            <a:r>
              <a:rPr lang="en-US" dirty="0"/>
              <a:t>Prepare to present to your group: </a:t>
            </a:r>
            <a:r>
              <a:rPr lang="en-US" spc="-10" dirty="0"/>
              <a:t>(1) explanation of topic; (2) example</a:t>
            </a:r>
          </a:p>
          <a:p>
            <a:r>
              <a:rPr lang="en-US" dirty="0"/>
              <a:t>Group</a:t>
            </a:r>
          </a:p>
          <a:p>
            <a:pPr lvl="1"/>
            <a:r>
              <a:rPr lang="en-US" dirty="0"/>
              <a:t>Each member takes 2 minutes to present his or her leader action to the group.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Activity 2: Describe Turnaround Leader Actions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19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397726" y="1996632"/>
            <a:ext cx="4402080" cy="3530563"/>
            <a:chOff x="2147771" y="1796717"/>
            <a:chExt cx="4881511" cy="3530563"/>
          </a:xfrm>
        </p:grpSpPr>
        <p:sp>
          <p:nvSpPr>
            <p:cNvPr id="21" name="Hexagon 20"/>
            <p:cNvSpPr/>
            <p:nvPr/>
          </p:nvSpPr>
          <p:spPr>
            <a:xfrm>
              <a:off x="3787348" y="1796717"/>
              <a:ext cx="1612959" cy="1083489"/>
            </a:xfrm>
            <a:prstGeom prst="hexagon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2147771" y="2136739"/>
              <a:ext cx="4881511" cy="3190541"/>
              <a:chOff x="1328710" y="2187002"/>
              <a:chExt cx="5690770" cy="3190541"/>
            </a:xfrm>
          </p:grpSpPr>
          <p:sp>
            <p:nvSpPr>
              <p:cNvPr id="23" name="Hexagon 22"/>
              <p:cNvSpPr/>
              <p:nvPr/>
            </p:nvSpPr>
            <p:spPr>
              <a:xfrm>
                <a:off x="4956756" y="3689607"/>
                <a:ext cx="1902723" cy="1083489"/>
              </a:xfrm>
              <a:prstGeom prst="hexagon">
                <a:avLst/>
              </a:pr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864109" y="3944448"/>
                <a:ext cx="215537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dirty="0"/>
                  <a:t>Teachers &amp; Leaders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3118728" y="4484963"/>
                <a:ext cx="215537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dirty="0"/>
                  <a:t>Change</a:t>
                </a:r>
              </a:p>
              <a:p>
                <a:pPr algn="ctr"/>
                <a:r>
                  <a:rPr lang="en-US" sz="1800" dirty="0"/>
                  <a:t>Leadership</a:t>
                </a:r>
              </a:p>
            </p:txBody>
          </p:sp>
          <p:sp>
            <p:nvSpPr>
              <p:cNvPr id="26" name="Hexagon 25"/>
              <p:cNvSpPr/>
              <p:nvPr/>
            </p:nvSpPr>
            <p:spPr>
              <a:xfrm>
                <a:off x="3240096" y="4294054"/>
                <a:ext cx="1880356" cy="1083489"/>
              </a:xfrm>
              <a:prstGeom prst="hexagon">
                <a:avLst/>
              </a:pr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3102588" y="3391728"/>
                <a:ext cx="21553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dirty="0"/>
                  <a:t>Instruction</a:t>
                </a:r>
              </a:p>
            </p:txBody>
          </p:sp>
          <p:sp>
            <p:nvSpPr>
              <p:cNvPr id="28" name="Hexagon 27"/>
              <p:cNvSpPr/>
              <p:nvPr/>
            </p:nvSpPr>
            <p:spPr>
              <a:xfrm>
                <a:off x="3240098" y="3061000"/>
                <a:ext cx="1904722" cy="1083489"/>
              </a:xfrm>
              <a:prstGeom prst="hexagon">
                <a:avLst/>
              </a:pr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3114772" y="2187002"/>
                <a:ext cx="21553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dirty="0"/>
                  <a:t>Goals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328710" y="2791152"/>
                <a:ext cx="21553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dirty="0"/>
                  <a:t>Vision</a:t>
                </a:r>
              </a:p>
            </p:txBody>
          </p:sp>
          <p:sp>
            <p:nvSpPr>
              <p:cNvPr id="31" name="Hexagon 30"/>
              <p:cNvSpPr/>
              <p:nvPr/>
            </p:nvSpPr>
            <p:spPr>
              <a:xfrm>
                <a:off x="1405519" y="2449463"/>
                <a:ext cx="2001753" cy="1083489"/>
              </a:xfrm>
              <a:prstGeom prst="hexagon">
                <a:avLst/>
              </a:pr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333324" y="3891540"/>
                <a:ext cx="215537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dirty="0"/>
                  <a:t>Strategic Partnerships</a:t>
                </a:r>
              </a:p>
            </p:txBody>
          </p:sp>
          <p:sp>
            <p:nvSpPr>
              <p:cNvPr id="33" name="Hexagon 32"/>
              <p:cNvSpPr/>
              <p:nvPr/>
            </p:nvSpPr>
            <p:spPr>
              <a:xfrm>
                <a:off x="1405519" y="3716159"/>
                <a:ext cx="2011439" cy="1083489"/>
              </a:xfrm>
              <a:prstGeom prst="hexagon">
                <a:avLst/>
              </a:pr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4842487" y="2817083"/>
                <a:ext cx="21553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dirty="0"/>
                  <a:t>Data</a:t>
                </a:r>
              </a:p>
            </p:txBody>
          </p:sp>
          <p:sp>
            <p:nvSpPr>
              <p:cNvPr id="35" name="Hexagon 34"/>
              <p:cNvSpPr/>
              <p:nvPr/>
            </p:nvSpPr>
            <p:spPr>
              <a:xfrm>
                <a:off x="4980861" y="2449463"/>
                <a:ext cx="1878618" cy="1110123"/>
              </a:xfrm>
              <a:prstGeom prst="hexagon">
                <a:avLst/>
              </a:pr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</p:grpSp>
      </p:grpSp>
      <p:sp>
        <p:nvSpPr>
          <p:cNvPr id="5" name="TextBox 4"/>
          <p:cNvSpPr txBox="1"/>
          <p:nvPr/>
        </p:nvSpPr>
        <p:spPr>
          <a:xfrm>
            <a:off x="121603" y="5840233"/>
            <a:ext cx="4963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b="1" dirty="0" smtClean="0"/>
          </a:p>
          <a:p>
            <a:r>
              <a:rPr lang="en-US" sz="1200" b="1" dirty="0" smtClean="0"/>
              <a:t>Cooper et al., in press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995300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Introductions, Agenda, and Outcomes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8B8B9-B651-4439-A868-E8F04EF814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1622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7526" y="2117725"/>
            <a:ext cx="8224699" cy="4740275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Diagnosing competency levels 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Setting leader development goals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Facilitating leader development 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Frequently observing and providing feedback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Monitoring and adjusting development plans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Evaluating principal performance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sz="4200" dirty="0"/>
              <a:t>Principal </a:t>
            </a:r>
            <a:r>
              <a:rPr lang="en-US" sz="4200" dirty="0"/>
              <a:t>S</a:t>
            </a:r>
            <a:r>
              <a:rPr sz="4200" dirty="0"/>
              <a:t>upervisors: </a:t>
            </a:r>
            <a:br>
              <a:rPr sz="4200" dirty="0"/>
            </a:br>
            <a:r>
              <a:rPr sz="4200" dirty="0"/>
              <a:t>Providing Support and Accountability</a:t>
            </a:r>
            <a:endParaRPr lang="en-US" sz="4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5354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3709988"/>
            <a:ext cx="8229600" cy="769441"/>
          </a:xfrm>
        </p:spPr>
        <p:txBody>
          <a:bodyPr/>
          <a:lstStyle/>
          <a:p>
            <a:r>
              <a:rPr lang="en-US" dirty="0"/>
              <a:t>Assessing Leader Actions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8B8B9-B651-4439-A868-E8F04EF814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7414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Tools for Assessment of Leader Actions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329185" y="1874680"/>
            <a:ext cx="2702774" cy="213969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Behavioral Event Interview</a:t>
            </a:r>
            <a:endParaRPr lang="en-US" sz="1600" dirty="0"/>
          </a:p>
          <a:p>
            <a:pPr algn="ctr"/>
            <a:endParaRPr lang="en-US" sz="1000" dirty="0"/>
          </a:p>
          <a:p>
            <a:pPr algn="ctr"/>
            <a:r>
              <a:rPr lang="en-US" sz="1600" dirty="0"/>
              <a:t>Measures candidates’ strengths on the competencies as they describe past professional  events in rich detail.</a:t>
            </a:r>
          </a:p>
        </p:txBody>
      </p:sp>
      <p:sp>
        <p:nvSpPr>
          <p:cNvPr id="8" name="Rectangle 7"/>
          <p:cNvSpPr/>
          <p:nvPr/>
        </p:nvSpPr>
        <p:spPr>
          <a:xfrm>
            <a:off x="6175888" y="1874680"/>
            <a:ext cx="2599143" cy="213969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Turnaround Leader 360 Assessment</a:t>
            </a:r>
          </a:p>
          <a:p>
            <a:pPr algn="ctr"/>
            <a:endParaRPr lang="en-US" sz="1000" dirty="0"/>
          </a:p>
          <a:p>
            <a:pPr algn="ctr"/>
            <a:r>
              <a:rPr lang="en-US" sz="1600" dirty="0"/>
              <a:t>Provides developmental feedback from supervisors, leadership team members, and staff on leader actions.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88311" y="1874680"/>
            <a:ext cx="2631225" cy="213969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Self-Assessment</a:t>
            </a:r>
          </a:p>
          <a:p>
            <a:pPr algn="ctr"/>
            <a:endParaRPr lang="en-US" sz="1000" dirty="0"/>
          </a:p>
          <a:p>
            <a:pPr algn="ctr"/>
            <a:r>
              <a:rPr lang="en-US" sz="1600" dirty="0"/>
              <a:t>Allows a school leader </a:t>
            </a:r>
            <a:br>
              <a:rPr lang="en-US" sz="1600" dirty="0"/>
            </a:br>
            <a:r>
              <a:rPr lang="en-US" sz="1600" dirty="0"/>
              <a:t>to reflect on his or her practice and evaluate performance on</a:t>
            </a:r>
            <a:br>
              <a:rPr lang="en-US" sz="1600" dirty="0"/>
            </a:br>
            <a:r>
              <a:rPr lang="en-US" sz="1600" dirty="0"/>
              <a:t>leader actions and competencies.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76663" y="4180789"/>
            <a:ext cx="2702774" cy="209092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External Review</a:t>
            </a:r>
          </a:p>
          <a:p>
            <a:pPr algn="ctr"/>
            <a:endParaRPr lang="en-US" sz="1000" dirty="0"/>
          </a:p>
          <a:p>
            <a:pPr algn="ctr"/>
            <a:r>
              <a:rPr lang="en-US" sz="1600" dirty="0"/>
              <a:t>Uses staff, teacher, and leadership team interviews to evaluate school leaders on each of leader actions.</a:t>
            </a:r>
          </a:p>
        </p:txBody>
      </p:sp>
      <p:sp>
        <p:nvSpPr>
          <p:cNvPr id="9" name="Rectangle 8"/>
          <p:cNvSpPr/>
          <p:nvPr/>
        </p:nvSpPr>
        <p:spPr>
          <a:xfrm>
            <a:off x="4708355" y="4180789"/>
            <a:ext cx="2702774" cy="209092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Leader Performance Evaluation</a:t>
            </a:r>
          </a:p>
          <a:p>
            <a:pPr algn="ctr"/>
            <a:endParaRPr lang="en-US" sz="1000" dirty="0"/>
          </a:p>
          <a:p>
            <a:pPr algn="ctr"/>
            <a:r>
              <a:rPr lang="en-US" sz="1600" dirty="0"/>
              <a:t>Outlines the standards, behaviors, and competencies</a:t>
            </a:r>
            <a:br>
              <a:rPr lang="en-US" sz="1600" dirty="0"/>
            </a:br>
            <a:r>
              <a:rPr lang="en-US" sz="1600" dirty="0"/>
              <a:t>of school leaders.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95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7526" y="1828800"/>
            <a:ext cx="5256074" cy="4740275"/>
          </a:xfrm>
        </p:spPr>
        <p:txBody>
          <a:bodyPr/>
          <a:lstStyle/>
          <a:p>
            <a:pPr lvl="0"/>
            <a:r>
              <a:rPr lang="en-US" sz="1800" dirty="0">
                <a:latin typeface="ITC Franklin Gothic Std Bk Cd"/>
                <a:ea typeface="ＭＳ Ｐゴシック" pitchFamily="-48" charset="-128"/>
                <a:cs typeface="ＭＳ Ｐゴシック"/>
              </a:rPr>
              <a:t>A behavioral event interview (BEI) is an in-depth way to measure candidates’ strength on the competencies.</a:t>
            </a:r>
          </a:p>
          <a:p>
            <a:pPr lvl="0"/>
            <a:r>
              <a:rPr lang="en-US" sz="1800" dirty="0">
                <a:latin typeface="ITC Franklin Gothic Std Bk Cd"/>
                <a:ea typeface="ＭＳ Ｐゴシック" pitchFamily="-48" charset="-128"/>
                <a:cs typeface="ＭＳ Ｐゴシック"/>
              </a:rPr>
              <a:t>Past performance is an indicator of future performance.</a:t>
            </a:r>
          </a:p>
          <a:p>
            <a:pPr lvl="0"/>
            <a:r>
              <a:rPr lang="en-US" sz="1800" dirty="0">
                <a:latin typeface="ITC Franklin Gothic Std Bk Cd"/>
                <a:ea typeface="ＭＳ Ｐゴシック" pitchFamily="-48" charset="-128"/>
                <a:cs typeface="ＭＳ Ｐゴシック"/>
              </a:rPr>
              <a:t>Prospective school leaders share stories about previous work experiences that reveal their leadership competencies. These stories lay the groundwork for an analysis of how well leaders perform in a turnaround school. </a:t>
            </a:r>
          </a:p>
          <a:p>
            <a:pPr lvl="0"/>
            <a:r>
              <a:rPr lang="en-US" sz="1800" dirty="0">
                <a:latin typeface="ITC Franklin Gothic Std Bk Cd"/>
                <a:ea typeface="ＭＳ Ｐゴシック" pitchFamily="-48" charset="-128"/>
                <a:cs typeface="ＭＳ Ｐゴシック"/>
              </a:rPr>
              <a:t>Although typically conducted during selection, the BEI can serve as a valuable development tool. </a:t>
            </a:r>
          </a:p>
          <a:p>
            <a:r>
              <a:rPr lang="en-US" sz="1800" dirty="0">
                <a:latin typeface="ITC Franklin Gothic Std Bk Cd"/>
                <a:ea typeface="ＭＳ Ｐゴシック" pitchFamily="-48" charset="-128"/>
              </a:rPr>
              <a:t>For more on Behavioral Event Interviews, see Resources slide.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Behavioral Event Interview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550" y="2069430"/>
            <a:ext cx="2697507" cy="3476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3878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68307" y="2127244"/>
            <a:ext cx="3843918" cy="3834492"/>
          </a:xfrm>
        </p:spPr>
        <p:txBody>
          <a:bodyPr/>
          <a:lstStyle/>
          <a:p>
            <a:r>
              <a:rPr lang="en-US" sz="2200" dirty="0"/>
              <a:t>A self-assessment allows a school leader to reflect on his or her own practices and evaluate his or her own performance on turnaround leader actions and competencies.</a:t>
            </a:r>
          </a:p>
          <a:p>
            <a:r>
              <a:rPr lang="en-US" sz="2200" dirty="0"/>
              <a:t>For examples of turnaround leader self-assessments, see Resources slide. </a:t>
            </a:r>
          </a:p>
          <a:p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 Actions Self-Assessment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24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781" y="1782303"/>
            <a:ext cx="4391025" cy="4524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17023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7527" y="1806498"/>
            <a:ext cx="4510115" cy="4740275"/>
          </a:xfrm>
        </p:spPr>
        <p:txBody>
          <a:bodyPr/>
          <a:lstStyle/>
          <a:p>
            <a:r>
              <a:rPr lang="en-US" sz="2000" dirty="0"/>
              <a:t>The 360 Assessment provides developmental feedback on the degree to which turnaround school leaders exhibit research-based turnaround leader actions and competencies.</a:t>
            </a:r>
          </a:p>
          <a:p>
            <a:r>
              <a:rPr lang="en-US" sz="2000" dirty="0"/>
              <a:t>Feedback is provided anonymously on a Likert scale and in narrative form from the leader’s supervisor, school leadership team members, staff and faculty, and a self-assessment.</a:t>
            </a:r>
          </a:p>
          <a:p>
            <a:r>
              <a:rPr lang="en-US" sz="2000" dirty="0"/>
              <a:t>For more on this resource, see Resources slide.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Turnaround Leader 360 Assessment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5651" y="2586213"/>
            <a:ext cx="3496574" cy="3084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9609" y="2027303"/>
            <a:ext cx="3512616" cy="3597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9011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7389" y="1691640"/>
            <a:ext cx="8224836" cy="4740275"/>
          </a:xfrm>
        </p:spPr>
        <p:txBody>
          <a:bodyPr/>
          <a:lstStyle/>
          <a:p>
            <a:r>
              <a:rPr lang="en-US" sz="1900" dirty="0"/>
              <a:t>An external review can measure the extent to which turnaround principals are engaging in the actions that research suggests are critical for success.</a:t>
            </a:r>
          </a:p>
          <a:p>
            <a:r>
              <a:rPr lang="en-US" sz="1900" dirty="0"/>
              <a:t>These reviews may include conducting interviews and observations and providing feedback that principals can use immediately to improve their leadership capacity.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Review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26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000" t="2551" r="2000" b="3782"/>
          <a:stretch/>
        </p:blipFill>
        <p:spPr>
          <a:xfrm>
            <a:off x="1799303" y="3378941"/>
            <a:ext cx="5574891" cy="29628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818063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7527" y="1828801"/>
            <a:ext cx="4198798" cy="422380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100" dirty="0"/>
              <a:t>District performance assessments outline the standards and behaviors of school leaders.</a:t>
            </a:r>
          </a:p>
          <a:p>
            <a:pPr>
              <a:spcAft>
                <a:spcPts val="600"/>
              </a:spcAft>
            </a:pPr>
            <a:r>
              <a:rPr lang="en-US" sz="2100" dirty="0"/>
              <a:t>Some districts have included turnaround leader competencies and actions in performance assessments of turnaround leaders.</a:t>
            </a:r>
          </a:p>
          <a:p>
            <a:pPr fontAlgn="ctr">
              <a:spcAft>
                <a:spcPts val="600"/>
              </a:spcAft>
            </a:pPr>
            <a:r>
              <a:rPr lang="en-US" sz="2100" dirty="0"/>
              <a:t>For a sample that includes turnaround leader competencies and actions, see Resources slide.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>
                    <a:lumMod val="65000"/>
                  </a:srgbClr>
                </a:solidFill>
              </a:rPr>
              <a:t>Leader Performance Evaluation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315" t="3896" r="3694" b="3447"/>
          <a:stretch/>
        </p:blipFill>
        <p:spPr>
          <a:xfrm>
            <a:off x="5247264" y="1810314"/>
            <a:ext cx="3507867" cy="44683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7569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7388" y="1674353"/>
            <a:ext cx="7613792" cy="4740275"/>
          </a:xfrm>
        </p:spPr>
        <p:txBody>
          <a:bodyPr>
            <a:normAutofit lnSpcReduction="10000"/>
          </a:bodyPr>
          <a:lstStyle/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Individually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Read transcripts on Principal Rosario and Ms. Roberts, taking notes on the following leader action types:</a:t>
            </a:r>
          </a:p>
          <a:p>
            <a:pPr lvl="2">
              <a:spcBef>
                <a:spcPts val="1200"/>
              </a:spcBef>
            </a:pPr>
            <a:r>
              <a:rPr lang="en-US" sz="1800" dirty="0"/>
              <a:t>Vision</a:t>
            </a:r>
          </a:p>
          <a:p>
            <a:pPr lvl="2">
              <a:spcBef>
                <a:spcPts val="1200"/>
              </a:spcBef>
            </a:pPr>
            <a:r>
              <a:rPr lang="en-US" sz="1800" dirty="0"/>
              <a:t>Goals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Table groups 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Use the blank Turnaround Leader Action External Review to assess the leader.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Whole group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How did you assess this leader?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How would a tool like this be helpful in developing turnaround leaders?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What would you add to the tool, or how would you change it?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Activity 3: Turnaround Leader Action Assessment Simulation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38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Coaching Turnaround Leaders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8B8B9-B651-4439-A868-E8F04EF8146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021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48775" y="2117379"/>
            <a:ext cx="3026540" cy="109712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Partner Organizations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388" y="4471136"/>
            <a:ext cx="3139402" cy="10036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0698" y="4471136"/>
            <a:ext cx="3982694" cy="10264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88" y="2353561"/>
            <a:ext cx="3544776" cy="63988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3083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Effective Professional Development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30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87388" y="2408714"/>
          <a:ext cx="7798243" cy="2693324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2672938">
                  <a:extLst>
                    <a:ext uri="{9D8B030D-6E8A-4147-A177-3AD203B41FA5}">
                      <a16:colId xmlns="" xmlns:a16="http://schemas.microsoft.com/office/drawing/2014/main" val="1710544987"/>
                    </a:ext>
                  </a:extLst>
                </a:gridCol>
                <a:gridCol w="1708073">
                  <a:extLst>
                    <a:ext uri="{9D8B030D-6E8A-4147-A177-3AD203B41FA5}">
                      <a16:colId xmlns="" xmlns:a16="http://schemas.microsoft.com/office/drawing/2014/main" val="883714087"/>
                    </a:ext>
                  </a:extLst>
                </a:gridCol>
                <a:gridCol w="1708073">
                  <a:extLst>
                    <a:ext uri="{9D8B030D-6E8A-4147-A177-3AD203B41FA5}">
                      <a16:colId xmlns="" xmlns:a16="http://schemas.microsoft.com/office/drawing/2014/main" val="988681942"/>
                    </a:ext>
                  </a:extLst>
                </a:gridCol>
                <a:gridCol w="1709159">
                  <a:extLst>
                    <a:ext uri="{9D8B030D-6E8A-4147-A177-3AD203B41FA5}">
                      <a16:colId xmlns="" xmlns:a16="http://schemas.microsoft.com/office/drawing/2014/main" val="2494978616"/>
                    </a:ext>
                  </a:extLst>
                </a:gridCol>
              </a:tblGrid>
              <a:tr h="65343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Training Components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Concept Attainment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Skill Attainment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Classroom Application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691544699"/>
                  </a:ext>
                </a:extLst>
              </a:tr>
              <a:tr h="5768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Presentation of Theory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85%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15%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5–10%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773413903"/>
                  </a:ext>
                </a:extLst>
              </a:tr>
              <a:tr h="4821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Modeling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85%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18%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5–10%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960029488"/>
                  </a:ext>
                </a:extLst>
              </a:tr>
              <a:tr h="5153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Practice and Feedback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85%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80%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10–15%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974100578"/>
                  </a:ext>
                </a:extLst>
              </a:tr>
              <a:tr h="46551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Coaching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90%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90%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80–90%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15738125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538958" y="5717991"/>
            <a:ext cx="22161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(Joyce &amp; Showers, 2002)</a:t>
            </a:r>
          </a:p>
        </p:txBody>
      </p:sp>
    </p:spTree>
    <p:extLst>
      <p:ext uri="{BB962C8B-B14F-4D97-AF65-F5344CB8AC3E}">
        <p14:creationId xmlns:p14="http://schemas.microsoft.com/office/powerpoint/2010/main" val="22597140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3943" y="1509173"/>
            <a:ext cx="7771403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chemeClr val="accent1">
                    <a:lumMod val="75000"/>
                  </a:schemeClr>
                </a:solidFill>
                <a:latin typeface="Avenir 45 Book"/>
              </a:rPr>
              <a:t>“I am altogether 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  <a:latin typeface="Avenir 55 Roman"/>
              </a:rPr>
              <a:t>more confident and more willing to stand up for my ideas and vision </a:t>
            </a:r>
            <a:r>
              <a:rPr lang="en-US" sz="3200" i="1" dirty="0">
                <a:solidFill>
                  <a:schemeClr val="accent1">
                    <a:lumMod val="75000"/>
                  </a:schemeClr>
                </a:solidFill>
                <a:latin typeface="Avenir 45 Book"/>
              </a:rPr>
              <a:t>within my organization because of coaching. I am also willing to be more visible within the larger community, which is a big deal for me.”</a:t>
            </a:r>
          </a:p>
          <a:p>
            <a:r>
              <a:rPr lang="en-US" sz="1800" i="1" dirty="0">
                <a:solidFill>
                  <a:schemeClr val="accent1">
                    <a:lumMod val="75000"/>
                  </a:schemeClr>
                </a:solidFill>
                <a:latin typeface="Avenir 45 Book"/>
              </a:rPr>
              <a:t>		</a:t>
            </a:r>
          </a:p>
          <a:p>
            <a:pPr algn="r"/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                                                 (CAP Action Guide for Coaches, p. 13)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4049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Coaching Skills</a:t>
            </a:r>
          </a:p>
        </p:txBody>
      </p:sp>
      <p:sp>
        <p:nvSpPr>
          <p:cNvPr id="6" name="Rectangle 5"/>
          <p:cNvSpPr/>
          <p:nvPr/>
        </p:nvSpPr>
        <p:spPr>
          <a:xfrm>
            <a:off x="203743" y="1744672"/>
            <a:ext cx="3911058" cy="1053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8083" tIns="158083" rIns="158083" bIns="158083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b="1" dirty="0"/>
              <a:t>Listen </a:t>
            </a:r>
            <a:r>
              <a:rPr lang="en-US" b="1" kern="1200" dirty="0"/>
              <a:t>and </a:t>
            </a:r>
            <a:r>
              <a:rPr lang="en-US" b="1" dirty="0"/>
              <a:t>paraphrase</a:t>
            </a:r>
            <a:endParaRPr lang="en-US" b="1" kern="1200" dirty="0"/>
          </a:p>
        </p:txBody>
      </p:sp>
      <p:sp>
        <p:nvSpPr>
          <p:cNvPr id="11" name="Rectangle 10"/>
          <p:cNvSpPr/>
          <p:nvPr/>
        </p:nvSpPr>
        <p:spPr>
          <a:xfrm>
            <a:off x="203743" y="2941672"/>
            <a:ext cx="3911058" cy="1053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96146"/>
              <a:satOff val="-4579"/>
              <a:lumOff val="9342"/>
              <a:alphaOff val="0"/>
            </a:schemeClr>
          </a:fillRef>
          <a:effectRef idx="0">
            <a:schemeClr val="accent1">
              <a:shade val="80000"/>
              <a:hueOff val="96146"/>
              <a:satOff val="-4579"/>
              <a:lumOff val="934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8083" tIns="158083" rIns="158083" bIns="158083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b="1" dirty="0"/>
              <a:t>Ask</a:t>
            </a:r>
            <a:r>
              <a:rPr lang="en-US" b="1" kern="1200" dirty="0"/>
              <a:t> powerful questions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3743" y="4138672"/>
            <a:ext cx="3911058" cy="105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192291"/>
              <a:satOff val="-9157"/>
              <a:lumOff val="18685"/>
              <a:alphaOff val="0"/>
            </a:schemeClr>
          </a:fillRef>
          <a:effectRef idx="0">
            <a:schemeClr val="accent1">
              <a:shade val="80000"/>
              <a:hueOff val="192291"/>
              <a:satOff val="-9157"/>
              <a:lumOff val="1868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8083" tIns="158083" rIns="158083" bIns="158083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b="1" dirty="0"/>
              <a:t>Provide</a:t>
            </a:r>
            <a:r>
              <a:rPr lang="en-US" b="1" kern="1200" dirty="0"/>
              <a:t> feedback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3743" y="5335672"/>
            <a:ext cx="3911058" cy="1053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288437"/>
              <a:satOff val="-13736"/>
              <a:lumOff val="28027"/>
              <a:alphaOff val="0"/>
            </a:schemeClr>
          </a:fillRef>
          <a:effectRef idx="0">
            <a:schemeClr val="accent1">
              <a:shade val="80000"/>
              <a:hueOff val="288437"/>
              <a:satOff val="-13736"/>
              <a:lumOff val="2802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8083" tIns="158083" rIns="158083" bIns="158083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b="1" dirty="0"/>
              <a:t>Hold</a:t>
            </a:r>
            <a:r>
              <a:rPr lang="en-US" b="1" kern="1200" dirty="0"/>
              <a:t> the leader accountable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19997" y="1756609"/>
            <a:ext cx="50240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Be present, listen for the essence, set aside judgment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Acknowledge, clarify, summarize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14802" y="2937691"/>
            <a:ext cx="506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Ask questions that are open-ended, nonjudgmental, personal, and </a:t>
            </a:r>
            <a:br>
              <a:rPr lang="en-US" sz="2000" dirty="0"/>
            </a:br>
            <a:r>
              <a:rPr lang="en-US" sz="2000" dirty="0"/>
              <a:t>forward moving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14803" y="4137614"/>
            <a:ext cx="50644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Ask permission, ground in data, keep bite-sized, align with goals and action/competency development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19996" y="5337537"/>
            <a:ext cx="50240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E-mail summary of actions, give an exercise to provide practice time, begin session with reflection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32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5455" y="6508631"/>
            <a:ext cx="61239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Adapted from </a:t>
            </a:r>
            <a:r>
              <a:rPr lang="en-US" sz="1400" i="1" dirty="0">
                <a:solidFill>
                  <a:schemeClr val="bg1"/>
                </a:solidFill>
              </a:rPr>
              <a:t>Cognitive Coaching, </a:t>
            </a:r>
            <a:r>
              <a:rPr lang="en-US" sz="1400" dirty="0">
                <a:solidFill>
                  <a:schemeClr val="bg1"/>
                </a:solidFill>
              </a:rPr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5867170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 Coaching Cycle</a:t>
            </a:r>
          </a:p>
        </p:txBody>
      </p:sp>
      <p:graphicFrame>
        <p:nvGraphicFramePr>
          <p:cNvPr id="2" name="Diagram 1"/>
          <p:cNvGraphicFramePr/>
          <p:nvPr>
            <p:extLst/>
          </p:nvPr>
        </p:nvGraphicFramePr>
        <p:xfrm>
          <a:off x="360947" y="1515762"/>
          <a:ext cx="8394184" cy="5057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33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5455" y="6508631"/>
            <a:ext cx="61239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Whitmore, </a:t>
            </a:r>
            <a:r>
              <a:rPr lang="en-US" sz="1400" i="1" dirty="0">
                <a:solidFill>
                  <a:schemeClr val="bg1"/>
                </a:solidFill>
              </a:rPr>
              <a:t>Coaching for Performance, </a:t>
            </a:r>
            <a:r>
              <a:rPr lang="en-US" sz="1400" dirty="0">
                <a:solidFill>
                  <a:schemeClr val="bg1"/>
                </a:solidFill>
              </a:rPr>
              <a:t>1992 </a:t>
            </a:r>
          </a:p>
        </p:txBody>
      </p:sp>
    </p:spTree>
    <p:extLst>
      <p:ext uri="{BB962C8B-B14F-4D97-AF65-F5344CB8AC3E}">
        <p14:creationId xmlns:p14="http://schemas.microsoft.com/office/powerpoint/2010/main" val="12470591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In small groups:</a:t>
            </a:r>
          </a:p>
          <a:p>
            <a:pPr marL="744538">
              <a:spcBef>
                <a:spcPts val="1200"/>
              </a:spcBef>
            </a:pPr>
            <a:r>
              <a:rPr lang="en-US" dirty="0"/>
              <a:t>Plan for coaching conversation using your external review and the GROW template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 startAt="2"/>
            </a:pPr>
            <a:r>
              <a:rPr lang="en-US" dirty="0"/>
              <a:t>In pairs: </a:t>
            </a:r>
          </a:p>
          <a:p>
            <a:pPr marL="746125">
              <a:spcBef>
                <a:spcPts val="1200"/>
              </a:spcBef>
            </a:pPr>
            <a:r>
              <a:rPr lang="en-US" dirty="0"/>
              <a:t>Round 1</a:t>
            </a:r>
          </a:p>
          <a:p>
            <a:pPr marL="1155700" lvl="1">
              <a:spcBef>
                <a:spcPts val="1200"/>
              </a:spcBef>
            </a:pPr>
            <a:r>
              <a:rPr lang="en-US" dirty="0"/>
              <a:t>Choose who will be the coach and who will be Principal Rosario.</a:t>
            </a:r>
          </a:p>
          <a:p>
            <a:pPr marL="1155700" lvl="1">
              <a:spcBef>
                <a:spcPts val="1200"/>
              </a:spcBef>
            </a:pPr>
            <a:r>
              <a:rPr lang="en-US" dirty="0"/>
              <a:t>Role-play coaching conversation.</a:t>
            </a:r>
          </a:p>
          <a:p>
            <a:pPr marL="1155700" lvl="1">
              <a:spcBef>
                <a:spcPts val="1200"/>
              </a:spcBef>
            </a:pPr>
            <a:r>
              <a:rPr lang="en-US" dirty="0"/>
              <a:t>Reflect on coaching conversation and give feedback.</a:t>
            </a:r>
          </a:p>
          <a:p>
            <a:pPr marL="746125">
              <a:spcBef>
                <a:spcPts val="1200"/>
              </a:spcBef>
            </a:pPr>
            <a:r>
              <a:rPr lang="en-US" dirty="0"/>
              <a:t>Round 2</a:t>
            </a:r>
          </a:p>
          <a:p>
            <a:pPr marL="1155700" lvl="1">
              <a:spcBef>
                <a:spcPts val="1200"/>
              </a:spcBef>
            </a:pPr>
            <a:r>
              <a:rPr lang="en-US" dirty="0"/>
              <a:t>Switch roles.</a:t>
            </a:r>
          </a:p>
          <a:p>
            <a:pPr marL="1155700" lvl="1">
              <a:spcBef>
                <a:spcPts val="1200"/>
              </a:spcBef>
            </a:pPr>
            <a:r>
              <a:rPr lang="en-US" dirty="0"/>
              <a:t>Role-play coaching conversation.</a:t>
            </a:r>
          </a:p>
          <a:p>
            <a:pPr marL="1155700" lvl="1">
              <a:spcBef>
                <a:spcPts val="1200"/>
              </a:spcBef>
            </a:pPr>
            <a:r>
              <a:rPr lang="en-US" dirty="0"/>
              <a:t>Reflect on coaching conversation and give feedback.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 startAt="3"/>
            </a:pPr>
            <a:r>
              <a:rPr lang="en-US" dirty="0"/>
              <a:t>Full group debrief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4: Coaching Simulation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9554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35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919163" y="1828800"/>
            <a:ext cx="8224837" cy="466407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589547" y="517360"/>
            <a:ext cx="3149016" cy="1503946"/>
          </a:xfrm>
        </p:spPr>
        <p:txBody>
          <a:bodyPr>
            <a:normAutofit/>
          </a:bodyPr>
          <a:lstStyle/>
          <a:p>
            <a:r>
              <a:rPr lang="en-US" dirty="0"/>
              <a:t>Coaching Exercises</a:t>
            </a:r>
          </a:p>
        </p:txBody>
      </p:sp>
      <p:pic>
        <p:nvPicPr>
          <p:cNvPr id="4" name="Picture 3" descr="ThinkstockPhotos-52149700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830" y="0"/>
            <a:ext cx="5339171" cy="649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8627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In small groups: </a:t>
            </a:r>
          </a:p>
          <a:p>
            <a:pPr marL="698500">
              <a:spcBef>
                <a:spcPts val="1200"/>
              </a:spcBef>
            </a:pPr>
            <a:r>
              <a:rPr lang="en-US" dirty="0"/>
              <a:t>Match each coaching exercise with a leader action.</a:t>
            </a:r>
          </a:p>
          <a:p>
            <a:pPr marL="698500">
              <a:spcBef>
                <a:spcPts val="1200"/>
              </a:spcBef>
            </a:pPr>
            <a:r>
              <a:rPr lang="en-US" dirty="0"/>
              <a:t>Identify additional coaching exercises.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 startAt="2"/>
            </a:pPr>
            <a:r>
              <a:rPr lang="en-US" dirty="0"/>
              <a:t>Full group debrief: </a:t>
            </a:r>
          </a:p>
          <a:p>
            <a:pPr marL="698500">
              <a:spcBef>
                <a:spcPts val="1200"/>
              </a:spcBef>
            </a:pPr>
            <a:r>
              <a:rPr lang="en-US" dirty="0"/>
              <a:t>Discuss matches that your group made.</a:t>
            </a:r>
          </a:p>
          <a:p>
            <a:pPr marL="698500">
              <a:spcBef>
                <a:spcPts val="1200"/>
              </a:spcBef>
            </a:pPr>
            <a:r>
              <a:rPr lang="en-US" dirty="0"/>
              <a:t>Share coaching exercises that you added.</a:t>
            </a:r>
          </a:p>
          <a:p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5: Card Sort Plus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8303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3032879"/>
            <a:ext cx="8229600" cy="1446550"/>
          </a:xfrm>
        </p:spPr>
        <p:txBody>
          <a:bodyPr/>
          <a:lstStyle/>
          <a:p>
            <a:r>
              <a:rPr lang="en-US" dirty="0"/>
              <a:t>Creating a Leadership Development Plan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8B8B9-B651-4439-A868-E8F04EF81465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5135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687526" y="1828800"/>
            <a:ext cx="8224699" cy="4740275"/>
          </a:xfrm>
        </p:spPr>
        <p:txBody>
          <a:bodyPr/>
          <a:lstStyle/>
          <a:p>
            <a:r>
              <a:rPr lang="en-US" sz="2300" dirty="0"/>
              <a:t>A leadership development and support plan should consist of both a plan for development and a plan to track progress.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Leadership Development Plan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795381"/>
              </p:ext>
            </p:extLst>
          </p:nvPr>
        </p:nvGraphicFramePr>
        <p:xfrm>
          <a:off x="687388" y="2846656"/>
          <a:ext cx="3929217" cy="301888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929217">
                  <a:extLst>
                    <a:ext uri="{9D8B030D-6E8A-4147-A177-3AD203B41FA5}">
                      <a16:colId xmlns="" xmlns:a16="http://schemas.microsoft.com/office/drawing/2014/main" val="1323154378"/>
                    </a:ext>
                  </a:extLst>
                </a:gridCol>
              </a:tblGrid>
              <a:tr h="461712">
                <a:tc>
                  <a:txBody>
                    <a:bodyPr/>
                    <a:lstStyle/>
                    <a:p>
                      <a:r>
                        <a:rPr lang="en-US" sz="2000" dirty="0"/>
                        <a:t>Development Plan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747697943"/>
                  </a:ext>
                </a:extLst>
              </a:tr>
              <a:tr h="461712">
                <a:tc>
                  <a:txBody>
                    <a:bodyPr/>
                    <a:lstStyle/>
                    <a:p>
                      <a:r>
                        <a:rPr lang="en-US" sz="2000" dirty="0"/>
                        <a:t>Leader Goals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886380025"/>
                  </a:ext>
                </a:extLst>
              </a:tr>
              <a:tr h="1172037">
                <a:tc>
                  <a:txBody>
                    <a:bodyPr/>
                    <a:lstStyle/>
                    <a:p>
                      <a:r>
                        <a:rPr lang="en-US" sz="2000" dirty="0"/>
                        <a:t>Strategies: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000" dirty="0"/>
                        <a:t>Coaching Actions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000" dirty="0"/>
                        <a:t>Coaching Activities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692419929"/>
                  </a:ext>
                </a:extLst>
              </a:tr>
              <a:tr h="461712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2000" dirty="0"/>
                        <a:t>Leader Actions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558263448"/>
                  </a:ext>
                </a:extLst>
              </a:tr>
              <a:tr h="461712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2000" dirty="0"/>
                        <a:t>Coaching Timeline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02550772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980022"/>
              </p:ext>
            </p:extLst>
          </p:nvPr>
        </p:nvGraphicFramePr>
        <p:xfrm>
          <a:off x="4752475" y="2846655"/>
          <a:ext cx="4159750" cy="301888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159750">
                  <a:extLst>
                    <a:ext uri="{9D8B030D-6E8A-4147-A177-3AD203B41FA5}">
                      <a16:colId xmlns="" xmlns:a16="http://schemas.microsoft.com/office/drawing/2014/main" val="1323154378"/>
                    </a:ext>
                  </a:extLst>
                </a:gridCol>
              </a:tblGrid>
              <a:tr h="461712">
                <a:tc>
                  <a:txBody>
                    <a:bodyPr/>
                    <a:lstStyle/>
                    <a:p>
                      <a:r>
                        <a:rPr lang="en-US" sz="2000" dirty="0"/>
                        <a:t>Tracking</a:t>
                      </a:r>
                      <a:r>
                        <a:rPr lang="en-US" sz="2000" baseline="0" dirty="0"/>
                        <a:t> Progress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747697943"/>
                  </a:ext>
                </a:extLst>
              </a:tr>
              <a:tr h="461712">
                <a:tc>
                  <a:txBody>
                    <a:bodyPr/>
                    <a:lstStyle/>
                    <a:p>
                      <a:r>
                        <a:rPr lang="en-US" sz="2000" dirty="0"/>
                        <a:t>Leader Actions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886380025"/>
                  </a:ext>
                </a:extLst>
              </a:tr>
              <a:tr h="1172037">
                <a:tc>
                  <a:txBody>
                    <a:bodyPr/>
                    <a:lstStyle/>
                    <a:p>
                      <a:pPr marL="231775" indent="-231775"/>
                      <a:r>
                        <a:rPr lang="en-US" sz="2000" dirty="0"/>
                        <a:t>Implementation Targets:</a:t>
                      </a:r>
                    </a:p>
                    <a:p>
                      <a:pPr marL="231775" indent="-231775"/>
                      <a:r>
                        <a:rPr lang="en-US" sz="2000" dirty="0"/>
                        <a:t>-	Teacher/Adult</a:t>
                      </a:r>
                      <a:r>
                        <a:rPr lang="en-US" sz="2000" baseline="0" dirty="0"/>
                        <a:t> Behaviors </a:t>
                      </a:r>
                    </a:p>
                    <a:p>
                      <a:pPr marL="231775" indent="-231775"/>
                      <a:r>
                        <a:rPr lang="en-US" sz="2000" baseline="0" dirty="0"/>
                        <a:t>-	Expected due to Leader Actions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692419929"/>
                  </a:ext>
                </a:extLst>
              </a:tr>
              <a:tr h="461712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2000" dirty="0"/>
                        <a:t>Impact</a:t>
                      </a:r>
                      <a:r>
                        <a:rPr lang="en-US" sz="2000" baseline="0" dirty="0"/>
                        <a:t> Targets: Student Outcomes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558263448"/>
                  </a:ext>
                </a:extLst>
              </a:tr>
              <a:tr h="461712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2000" dirty="0"/>
                        <a:t>Progress</a:t>
                      </a:r>
                      <a:r>
                        <a:rPr lang="en-US" sz="2000" baseline="0" dirty="0"/>
                        <a:t> Monitoring Routines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025507721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9648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7388" y="1912908"/>
            <a:ext cx="8224837" cy="42631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Development Plan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707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Your name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Your role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Your best ever development experience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756857" y="-257176"/>
            <a:ext cx="4517182" cy="6217181"/>
            <a:chOff x="5756857" y="-242426"/>
            <a:chExt cx="4517182" cy="6217181"/>
          </a:xfrm>
        </p:grpSpPr>
        <p:sp>
          <p:nvSpPr>
            <p:cNvPr id="6" name="Rectangle 5"/>
            <p:cNvSpPr/>
            <p:nvPr/>
          </p:nvSpPr>
          <p:spPr>
            <a:xfrm rot="10800000">
              <a:off x="5756857" y="1619336"/>
              <a:ext cx="2999752" cy="821617"/>
            </a:xfrm>
            <a:prstGeom prst="rect">
              <a:avLst/>
            </a:prstGeom>
            <a:gradFill>
              <a:gsLst>
                <a:gs pos="0">
                  <a:srgbClr val="4C8C2B"/>
                </a:gs>
                <a:gs pos="100000">
                  <a:srgbClr val="4C8C2B">
                    <a:alpha val="0"/>
                  </a:srgbClr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 rot="10800000">
              <a:off x="6910330" y="2588233"/>
              <a:ext cx="3363709" cy="821617"/>
            </a:xfrm>
            <a:prstGeom prst="rect">
              <a:avLst/>
            </a:prstGeom>
            <a:gradFill>
              <a:gsLst>
                <a:gs pos="0">
                  <a:srgbClr val="009CDE">
                    <a:alpha val="0"/>
                  </a:srgbClr>
                </a:gs>
                <a:gs pos="100000">
                  <a:srgbClr val="009CDE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 rot="16200000">
              <a:off x="6168090" y="3386236"/>
              <a:ext cx="4355421" cy="821617"/>
            </a:xfrm>
            <a:prstGeom prst="rect">
              <a:avLst/>
            </a:prstGeom>
            <a:gradFill>
              <a:gsLst>
                <a:gs pos="0">
                  <a:srgbClr val="642F6C">
                    <a:alpha val="0"/>
                  </a:srgbClr>
                </a:gs>
                <a:gs pos="100000">
                  <a:srgbClr val="642F6C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5495000" y="1172904"/>
              <a:ext cx="3652277" cy="821617"/>
            </a:xfrm>
            <a:prstGeom prst="rect">
              <a:avLst/>
            </a:prstGeom>
            <a:gradFill>
              <a:gsLst>
                <a:gs pos="0">
                  <a:srgbClr val="D57800">
                    <a:alpha val="0"/>
                  </a:srgbClr>
                </a:gs>
                <a:gs pos="100000">
                  <a:srgbClr val="D57800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9749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7526" y="1784196"/>
            <a:ext cx="8224699" cy="4740275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sz="2800" dirty="0"/>
              <a:t>Table groups</a:t>
            </a:r>
          </a:p>
          <a:p>
            <a:pPr lvl="1"/>
            <a:r>
              <a:rPr lang="en-US" sz="2000" dirty="0"/>
              <a:t>Using Principal Rosario’s strengths and areas of growth from the external review and takeaways from your coaching conversation, create a development plan for Principal Rosario.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Whole group</a:t>
            </a:r>
          </a:p>
          <a:p>
            <a:pPr marL="457200"/>
            <a:r>
              <a:rPr lang="en-US" sz="2000" dirty="0"/>
              <a:t>What goals and coaching activities did you plan for Principal Rosario?</a:t>
            </a:r>
          </a:p>
          <a:p>
            <a:pPr marL="457200"/>
            <a:r>
              <a:rPr lang="en-US" sz="2000" dirty="0"/>
              <a:t>In what ways could you track Principal Rosario’s progress?</a:t>
            </a:r>
          </a:p>
          <a:p>
            <a:pPr marL="457200"/>
            <a:r>
              <a:rPr lang="en-US" sz="2000" dirty="0"/>
              <a:t>How would using a plan like this be helpful?</a:t>
            </a:r>
          </a:p>
          <a:p>
            <a:pPr marL="457200"/>
            <a:r>
              <a:rPr lang="en-US" sz="2000" dirty="0"/>
              <a:t>What challenges can you anticipate using a similar tool?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Activity 6: Create a Development Plan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318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3709988"/>
            <a:ext cx="8229600" cy="769441"/>
          </a:xfrm>
        </p:spPr>
        <p:txBody>
          <a:bodyPr/>
          <a:lstStyle/>
          <a:p>
            <a:r>
              <a:rPr lang="en-US" dirty="0"/>
              <a:t>Closing and Next Steps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8B8B9-B651-4439-A868-E8F04EF81465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2461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sz="4400" b="1" dirty="0"/>
              <a:t>3-2-1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4400" dirty="0"/>
              <a:t>3 Ideas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4400" dirty="0"/>
              <a:t>2 Questions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4400" dirty="0"/>
              <a:t>1 Action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Wrap-Up: Reflection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9479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itchFamily="2" charset="2"/>
              <a:buAutoNum type="arabicPeriod"/>
            </a:pPr>
            <a:r>
              <a:rPr lang="en-US" sz="2000" b="1" dirty="0"/>
              <a:t>Behavioral Event Interviews</a:t>
            </a:r>
          </a:p>
          <a:p>
            <a:pPr lvl="2"/>
            <a:r>
              <a:rPr lang="en-US" dirty="0">
                <a:ea typeface="ＭＳ Ｐゴシック" pitchFamily="-48" charset="-128"/>
              </a:rPr>
              <a:t>Hitt, D. (2015). </a:t>
            </a:r>
            <a:r>
              <a:rPr lang="en-US" i="1" dirty="0">
                <a:ea typeface="ＭＳ Ｐゴシック" pitchFamily="-48" charset="-128"/>
              </a:rPr>
              <a:t>“What it takes” for a turnaround: Principal competencies that matter for student achievement. A guide to thoughtfully identifying and supporting school leaders. </a:t>
            </a:r>
            <a:r>
              <a:rPr lang="en-US" dirty="0">
                <a:ea typeface="ＭＳ Ｐゴシック" pitchFamily="-48" charset="-128"/>
              </a:rPr>
              <a:t>Center on School Turnaround at WestEd &amp; University of Virginia Darden/Curry Partnership for Leaders in Education. San Francisco, CA: WestEd. Retrieved from </a:t>
            </a:r>
            <a:r>
              <a:rPr lang="en-US" dirty="0">
                <a:hlinkClick r:id="rId3"/>
              </a:rPr>
              <a:t>http://centeronschoolturnaround.org/new-cst-publication-what-it-takes-for-a-turnaround-principal-competencies-that-matter-for-student-achievement/</a:t>
            </a:r>
            <a:endParaRPr lang="en-US" dirty="0"/>
          </a:p>
          <a:p>
            <a:pPr lvl="2"/>
            <a:r>
              <a:rPr lang="en-US" dirty="0"/>
              <a:t>Public Impact. (2008). </a:t>
            </a:r>
            <a:r>
              <a:rPr lang="en-US" i="1" dirty="0"/>
              <a:t>Turnaround Leader Selection Toolkit.</a:t>
            </a:r>
            <a:r>
              <a:rPr lang="en-US" dirty="0"/>
              <a:t> Retrieved from  </a:t>
            </a:r>
            <a:r>
              <a:rPr lang="en-US" dirty="0">
                <a:ea typeface="ＭＳ Ｐゴシック" pitchFamily="-48" charset="-128"/>
                <a:hlinkClick r:id="rId4"/>
              </a:rPr>
              <a:t>http://www.publicimpact.com/publications/Turnaround_Leader_Selection_Toolkit.pdf</a:t>
            </a:r>
            <a:r>
              <a:rPr lang="en-US" dirty="0">
                <a:ea typeface="ＭＳ Ｐゴシック" pitchFamily="-48" charset="-128"/>
              </a:rPr>
              <a:t> 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US" sz="2000" b="1" dirty="0"/>
              <a:t>Leader Self-Assessment</a:t>
            </a:r>
          </a:p>
          <a:p>
            <a:pPr marL="693738" lvl="2" indent="-236538"/>
            <a:r>
              <a:rPr lang="en-US" dirty="0"/>
              <a:t>Public Impact. (2015). </a:t>
            </a:r>
            <a:r>
              <a:rPr lang="en-US" i="1" dirty="0"/>
              <a:t>Self Assessment: School Turnaround Leader Actions</a:t>
            </a:r>
            <a:r>
              <a:rPr lang="en-US" dirty="0"/>
              <a:t>. Retrieved from </a:t>
            </a:r>
            <a:r>
              <a:rPr lang="en-US" dirty="0">
                <a:hlinkClick r:id="rId5"/>
              </a:rPr>
              <a:t>http://publicimpact.com/web/wp-content/uploads/2016/02/</a:t>
            </a:r>
            <a:br>
              <a:rPr lang="en-US" dirty="0">
                <a:hlinkClick r:id="rId5"/>
              </a:rPr>
            </a:br>
            <a:r>
              <a:rPr lang="en-US" dirty="0">
                <a:hlinkClick r:id="rId5"/>
              </a:rPr>
              <a:t>Turnaround_Leader_Actions_Self-Assessment-Public_Impact.docx</a:t>
            </a:r>
            <a:endParaRPr lang="en-US" dirty="0"/>
          </a:p>
          <a:p>
            <a:pPr marL="693738" lvl="2" indent="-236538"/>
            <a:r>
              <a:rPr lang="en-US" dirty="0"/>
              <a:t>Public Impact. (2015). </a:t>
            </a:r>
            <a:r>
              <a:rPr lang="en-US" i="1" dirty="0"/>
              <a:t>Self Assessment: School Turnaround Leader Competencies. </a:t>
            </a:r>
            <a:r>
              <a:rPr lang="en-US" dirty="0"/>
              <a:t>Retrieved from </a:t>
            </a:r>
            <a:r>
              <a:rPr lang="en-US" dirty="0">
                <a:hlinkClick r:id="rId6"/>
              </a:rPr>
              <a:t>http://publicimpact.com/web/wp-content/uploads/2016/02/</a:t>
            </a:r>
            <a:br>
              <a:rPr lang="en-US" dirty="0">
                <a:hlinkClick r:id="rId6"/>
              </a:rPr>
            </a:br>
            <a:r>
              <a:rPr lang="en-US" dirty="0">
                <a:hlinkClick r:id="rId6"/>
              </a:rPr>
              <a:t>Turnaround_Leader_Competency_Self-Assessment-Public_Impact.docx</a:t>
            </a:r>
            <a:r>
              <a:rPr lang="en-US" dirty="0"/>
              <a:t> </a:t>
            </a:r>
          </a:p>
          <a:p>
            <a:pPr lvl="2"/>
            <a:endParaRPr lang="en-US" dirty="0">
              <a:ea typeface="ＭＳ Ｐゴシック" pitchFamily="-48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2905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US" sz="2000" b="1" dirty="0"/>
              <a:t>Turnaround Leader 360 Feedback Assessment </a:t>
            </a:r>
          </a:p>
          <a:p>
            <a:pPr marL="750888" lvl="2" indent="-285750"/>
            <a:r>
              <a:rPr lang="en-US" dirty="0"/>
              <a:t>ESC 13 and Public Impact. (2016). </a:t>
            </a:r>
            <a:r>
              <a:rPr lang="en-US" i="1" dirty="0"/>
              <a:t>Turnaround Leader 360 Feedback Assessment. </a:t>
            </a:r>
            <a:r>
              <a:rPr lang="en-US" dirty="0"/>
              <a:t>Retrieved from </a:t>
            </a:r>
            <a:r>
              <a:rPr lang="en-US" dirty="0">
                <a:hlinkClick r:id="rId3"/>
              </a:rPr>
              <a:t>http://turnaround360.net/ </a:t>
            </a:r>
            <a:endParaRPr lang="en-US" dirty="0"/>
          </a:p>
          <a:p>
            <a:pPr marL="457200" indent="-457200">
              <a:buFont typeface="+mj-lt"/>
              <a:buAutoNum type="arabicPeriod" startAt="3"/>
            </a:pPr>
            <a:r>
              <a:rPr lang="en-US" sz="2000" b="1" dirty="0"/>
              <a:t>Leader Performance Evaluation</a:t>
            </a:r>
          </a:p>
          <a:p>
            <a:pPr marL="738188" lvl="2" indent="-280988"/>
            <a:r>
              <a:rPr lang="en-US" dirty="0"/>
              <a:t>Florida Department of Education. (2012). Observation and Evaluation Forms and Procedures for Leadership Practice. Retrieved from </a:t>
            </a:r>
            <a:r>
              <a:rPr lang="en-US" dirty="0">
                <a:hlinkClick r:id="rId4"/>
              </a:rPr>
              <a:t>http://www.fldoe.org/core/fileparse.php/7503/urlt/0071810-fslest.pdf</a:t>
            </a:r>
            <a:r>
              <a:rPr lang="en-US" dirty="0"/>
              <a:t> </a:t>
            </a:r>
            <a:endParaRPr lang="en-US" b="1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Resources, continued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0288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dirty="0" smtClean="0"/>
              <a:t>Center </a:t>
            </a:r>
            <a:r>
              <a:rPr lang="en-US" sz="1400" dirty="0"/>
              <a:t>on School Turnaround. (forthcoming). </a:t>
            </a:r>
            <a:r>
              <a:rPr lang="en-US" sz="1400" i="1" dirty="0"/>
              <a:t>Turnaround theory in action. </a:t>
            </a:r>
            <a:r>
              <a:rPr lang="en-US" sz="1400" dirty="0"/>
              <a:t>San Francisco, CA: </a:t>
            </a:r>
            <a:r>
              <a:rPr lang="en-US" sz="1400" dirty="0" err="1"/>
              <a:t>WestEd</a:t>
            </a:r>
            <a:r>
              <a:rPr lang="en-US" sz="1400" dirty="0"/>
              <a:t>.</a:t>
            </a:r>
          </a:p>
          <a:p>
            <a:r>
              <a:rPr lang="en-US" sz="1400" dirty="0"/>
              <a:t>Coaching and Philanthropy Project. (2010). </a:t>
            </a:r>
            <a:r>
              <a:rPr lang="en-US" sz="1400" i="1" dirty="0"/>
              <a:t>An action guide for coaches. </a:t>
            </a:r>
            <a:r>
              <a:rPr lang="en-US" sz="1400" dirty="0"/>
              <a:t>Oakland, CA: </a:t>
            </a:r>
            <a:r>
              <a:rPr lang="en-US" sz="1400" dirty="0" err="1"/>
              <a:t>CompassPoint</a:t>
            </a:r>
            <a:r>
              <a:rPr lang="en-US" sz="1400" dirty="0"/>
              <a:t> Nonprofit Services. Retrieved from </a:t>
            </a:r>
            <a:r>
              <a:rPr lang="en-US" sz="1400" u="sng" dirty="0">
                <a:hlinkClick r:id="rId3"/>
              </a:rPr>
              <a:t>http://btw.informingchange.com/uploads/2010/03/CAP_Action-Guide-for-Coaches1.pdf</a:t>
            </a:r>
            <a:r>
              <a:rPr lang="en-US" sz="1400" dirty="0"/>
              <a:t> </a:t>
            </a:r>
          </a:p>
          <a:p>
            <a:r>
              <a:rPr lang="en-US" sz="1400" dirty="0"/>
              <a:t>Cooper, Cornier, Dean, </a:t>
            </a:r>
            <a:r>
              <a:rPr lang="en-US" sz="1400" dirty="0" err="1"/>
              <a:t>Hitt</a:t>
            </a:r>
            <a:r>
              <a:rPr lang="en-US" sz="1400" dirty="0"/>
              <a:t>, </a:t>
            </a:r>
            <a:r>
              <a:rPr lang="en-US" sz="1400" dirty="0" err="1"/>
              <a:t>Kutas</a:t>
            </a:r>
            <a:r>
              <a:rPr lang="en-US" sz="1400" dirty="0"/>
              <a:t>, </a:t>
            </a:r>
            <a:r>
              <a:rPr lang="en-US" sz="1400" dirty="0" err="1"/>
              <a:t>Losoponkul</a:t>
            </a:r>
            <a:r>
              <a:rPr lang="en-US" sz="1400" dirty="0"/>
              <a:t>, </a:t>
            </a:r>
            <a:r>
              <a:rPr lang="en-US" sz="1400" dirty="0" err="1"/>
              <a:t>Lutterloh</a:t>
            </a:r>
            <a:r>
              <a:rPr lang="en-US" sz="1400" dirty="0"/>
              <a:t>, and Meyers. (in press). </a:t>
            </a:r>
            <a:r>
              <a:rPr lang="en-US" sz="1400" i="1" dirty="0"/>
              <a:t>Leading successful school turnarounds: Examples of actions taken by turnaround principals</a:t>
            </a:r>
            <a:r>
              <a:rPr lang="en-US" sz="1400" dirty="0"/>
              <a:t>. Center on School Turnaround. San Francisco, CA: West Ed.</a:t>
            </a:r>
          </a:p>
          <a:p>
            <a:r>
              <a:rPr lang="en-US" sz="1400" dirty="0"/>
              <a:t>Costa, A., &amp; </a:t>
            </a:r>
            <a:r>
              <a:rPr lang="en-US" sz="1400" dirty="0" err="1"/>
              <a:t>Garmston</a:t>
            </a:r>
            <a:r>
              <a:rPr lang="en-US" sz="1400" dirty="0"/>
              <a:t>, R. (2015). </a:t>
            </a:r>
            <a:r>
              <a:rPr lang="en-US" sz="1400" i="1" dirty="0"/>
              <a:t>Cognitive coaching: Developing self-directed leaders and learners. </a:t>
            </a:r>
            <a:r>
              <a:rPr lang="en-US" sz="1400" dirty="0"/>
              <a:t>Lanham, MD: Rowman &amp; Littlefield. </a:t>
            </a:r>
          </a:p>
          <a:p>
            <a:r>
              <a:rPr lang="en-US" sz="1400" dirty="0" err="1"/>
              <a:t>Hitt</a:t>
            </a:r>
            <a:r>
              <a:rPr lang="en-US" sz="1400" dirty="0"/>
              <a:t>, D. H. (2015). </a:t>
            </a:r>
            <a:r>
              <a:rPr lang="en-US" sz="1400" i="1" dirty="0"/>
              <a:t>“What it takes” for a turnaround: Principal competencies that matter for student achievement. A guide to thoughtfully identifying and supporting school leaders. </a:t>
            </a:r>
            <a:r>
              <a:rPr lang="en-US" sz="1400" dirty="0"/>
              <a:t>San Francisco, CA: </a:t>
            </a:r>
            <a:r>
              <a:rPr lang="en-US" sz="1400" dirty="0" err="1"/>
              <a:t>WestEd</a:t>
            </a:r>
            <a:r>
              <a:rPr lang="en-US" sz="1400" dirty="0"/>
              <a:t>. Retrieved from </a:t>
            </a:r>
            <a:r>
              <a:rPr lang="en-US" sz="1400" u="sng" dirty="0">
                <a:hlinkClick r:id="rId4"/>
              </a:rPr>
              <a:t>http://centeronschoolturnaround.org/wp-content/uploads/2016/01</a:t>
            </a:r>
            <a:r>
              <a:rPr lang="en-US" sz="1400" u="sng" dirty="0" smtClean="0">
                <a:hlinkClick r:id="rId4"/>
              </a:rPr>
              <a:t>/</a:t>
            </a:r>
            <a:br>
              <a:rPr lang="en-US" sz="1400" u="sng" dirty="0" smtClean="0">
                <a:hlinkClick r:id="rId4"/>
              </a:rPr>
            </a:br>
            <a:r>
              <a:rPr lang="en-US" sz="1400" u="sng" dirty="0" smtClean="0">
                <a:hlinkClick r:id="rId4"/>
              </a:rPr>
              <a:t>CenteronSchoolTurnaround_What_It_Takes.pdf</a:t>
            </a:r>
            <a:r>
              <a:rPr lang="en-US" sz="1400" dirty="0" smtClean="0"/>
              <a:t> </a:t>
            </a:r>
            <a:endParaRPr lang="en-US" sz="1400" dirty="0"/>
          </a:p>
          <a:p>
            <a:r>
              <a:rPr lang="en-US" sz="1400" dirty="0"/>
              <a:t>Joyce, B., &amp; Showers, B. (2002). </a:t>
            </a:r>
            <a:r>
              <a:rPr lang="en-US" sz="1400" i="1" dirty="0"/>
              <a:t>Designing training and peer coaching: Our needs for learning. </a:t>
            </a:r>
            <a:r>
              <a:rPr lang="en-US" sz="1400" dirty="0"/>
              <a:t>Retrieved from </a:t>
            </a:r>
            <a:r>
              <a:rPr lang="en-US" sz="1400" u="sng" dirty="0">
                <a:hlinkClick r:id="rId5"/>
              </a:rPr>
              <a:t>http://</a:t>
            </a:r>
            <a:r>
              <a:rPr lang="en-US" sz="1400" u="sng" dirty="0" smtClean="0">
                <a:hlinkClick r:id="rId5"/>
              </a:rPr>
              <a:t>literacy.kent.edu/coaching/information/Research/randd-engaged-joyce.pdf</a:t>
            </a:r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2122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dirty="0" err="1"/>
              <a:t>Kowal</a:t>
            </a:r>
            <a:r>
              <a:rPr lang="en-US" sz="1400" dirty="0"/>
              <a:t>, J. M., </a:t>
            </a:r>
            <a:r>
              <a:rPr lang="en-US" sz="1400" dirty="0" smtClean="0"/>
              <a:t>&amp; Hassel</a:t>
            </a:r>
            <a:r>
              <a:rPr lang="en-US" sz="1400" dirty="0"/>
              <a:t>, E. </a:t>
            </a:r>
            <a:r>
              <a:rPr lang="en-US" sz="1400" dirty="0" smtClean="0"/>
              <a:t>A</a:t>
            </a:r>
            <a:r>
              <a:rPr lang="en-US" sz="1400" dirty="0"/>
              <a:t>.</a:t>
            </a:r>
            <a:r>
              <a:rPr lang="en-US" sz="1400" dirty="0" smtClean="0"/>
              <a:t> </a:t>
            </a:r>
            <a:r>
              <a:rPr lang="en-US" sz="1400" dirty="0"/>
              <a:t>(2005).</a:t>
            </a:r>
            <a:r>
              <a:rPr lang="en-US" sz="1400" i="1" dirty="0"/>
              <a:t> Turnarounds with new leaders and staff: School restructuring options under No Child Left Behind: What works when? </a:t>
            </a:r>
            <a:r>
              <a:rPr lang="en-US" sz="1400" dirty="0" smtClean="0"/>
              <a:t>Washington, DC: The </a:t>
            </a:r>
            <a:r>
              <a:rPr lang="en-US" sz="1400" dirty="0"/>
              <a:t>Center for Comprehensive School Reform and Improvement. </a:t>
            </a:r>
          </a:p>
          <a:p>
            <a:r>
              <a:rPr lang="en-US" sz="1400" dirty="0" err="1"/>
              <a:t>Lutterloh</a:t>
            </a:r>
            <a:r>
              <a:rPr lang="en-US" sz="1400" dirty="0"/>
              <a:t>, C., Cornier, J. P., &amp; Hassel, B. C. (2016). </a:t>
            </a:r>
            <a:r>
              <a:rPr lang="en-US" sz="1400" i="1" dirty="0"/>
              <a:t>Measuring school turnaround success</a:t>
            </a:r>
            <a:r>
              <a:rPr lang="en-US" sz="1400" dirty="0"/>
              <a:t>. San Francisco, CA: </a:t>
            </a:r>
            <a:r>
              <a:rPr lang="en-US" sz="1400" dirty="0" err="1"/>
              <a:t>WestEd</a:t>
            </a:r>
            <a:r>
              <a:rPr lang="en-US" sz="1400" dirty="0"/>
              <a:t>. Retrieved from </a:t>
            </a:r>
            <a:r>
              <a:rPr lang="en-US" sz="1400" u="sng" dirty="0">
                <a:hlinkClick r:id="rId3"/>
              </a:rPr>
              <a:t>http://centeronschoolturnaround.org/wp-content/uploads/2016/04/CenteronSchoolTurnaround_PublicImpact.pdf</a:t>
            </a:r>
            <a:r>
              <a:rPr lang="en-US" sz="1400" dirty="0"/>
              <a:t> </a:t>
            </a:r>
          </a:p>
          <a:p>
            <a:r>
              <a:rPr lang="en-US" sz="1400" dirty="0"/>
              <a:t>Public Impact. (2015). </a:t>
            </a:r>
            <a:r>
              <a:rPr lang="en-US" sz="1400" i="1" dirty="0"/>
              <a:t>School turnaround leader actions</a:t>
            </a:r>
            <a:r>
              <a:rPr lang="en-US" sz="1400" dirty="0"/>
              <a:t>. Chapel Hill, NC: Author. Retrieved from </a:t>
            </a:r>
            <a:r>
              <a:rPr lang="en-US" sz="1400" u="sng" dirty="0">
                <a:hlinkClick r:id="rId4"/>
              </a:rPr>
              <a:t>http://publicimpact.com/web/wp-content/uploads/2015/05/Turnaround_Leader_Actions-Public_Impact.pdf</a:t>
            </a:r>
            <a:r>
              <a:rPr lang="en-US" sz="1400" dirty="0"/>
              <a:t> </a:t>
            </a:r>
          </a:p>
          <a:p>
            <a:r>
              <a:rPr lang="en-US" sz="1400" dirty="0"/>
              <a:t>School Leaders Network. (2014). </a:t>
            </a:r>
            <a:r>
              <a:rPr lang="en-US" sz="1400" i="1" dirty="0"/>
              <a:t>CHURN: The high cost of principal turnover</a:t>
            </a:r>
            <a:r>
              <a:rPr lang="en-US" sz="1400" dirty="0"/>
              <a:t>. Retrieved from </a:t>
            </a:r>
            <a:r>
              <a:rPr lang="en-US" sz="1400" u="sng" dirty="0">
                <a:hlinkClick r:id="rId5"/>
              </a:rPr>
              <a:t>http://connectleadsucceed.org/sites/default/files/principal_turnover_cost.pdf</a:t>
            </a:r>
            <a:r>
              <a:rPr lang="en-US" sz="1400" dirty="0"/>
              <a:t> </a:t>
            </a:r>
          </a:p>
          <a:p>
            <a:r>
              <a:rPr lang="en-US" sz="1400" dirty="0"/>
              <a:t>Spencer, L. M., &amp; Spencer, S. M. (1993). </a:t>
            </a:r>
            <a:r>
              <a:rPr lang="en-US" sz="1400" i="1" dirty="0"/>
              <a:t>Competence at work: Models for superior performance. </a:t>
            </a:r>
            <a:r>
              <a:rPr lang="en-US" sz="1400" dirty="0"/>
              <a:t>New York, NY: John Wiley and Sons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References, continued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2989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dirty="0"/>
              <a:t>Steiner, L., &amp; Hassel, E. A. (2011). </a:t>
            </a:r>
            <a:r>
              <a:rPr lang="en-US" sz="1400" i="1" dirty="0"/>
              <a:t>Using competencies to improve school turnaround principal success. </a:t>
            </a:r>
            <a:r>
              <a:rPr lang="en-US" sz="1400" dirty="0"/>
              <a:t>Charlottesville, VA: University of Virginia Darden/Curry Partnership for Leaders in Education. Retrieved from </a:t>
            </a:r>
            <a:r>
              <a:rPr lang="en-US" sz="1400" u="sng" dirty="0" smtClean="0">
                <a:hlinkClick r:id="rId3"/>
              </a:rPr>
              <a:t>http</a:t>
            </a:r>
            <a:r>
              <a:rPr lang="en-US" sz="1400" u="sng" dirty="0">
                <a:hlinkClick r:id="rId3"/>
              </a:rPr>
              <a:t>://</a:t>
            </a:r>
            <a:r>
              <a:rPr lang="en-US" sz="1400" u="sng" dirty="0" smtClean="0">
                <a:hlinkClick r:id="rId3"/>
              </a:rPr>
              <a:t>www.darden.virginia.edu/uploadedFiles/Darden_Web/Content/</a:t>
            </a:r>
            <a:br>
              <a:rPr lang="en-US" sz="1400" u="sng" dirty="0" smtClean="0">
                <a:hlinkClick r:id="rId3"/>
              </a:rPr>
            </a:br>
            <a:r>
              <a:rPr lang="en-US" sz="1400" u="sng" dirty="0" err="1" smtClean="0">
                <a:hlinkClick r:id="rId3"/>
              </a:rPr>
              <a:t>Faculty_Research</a:t>
            </a:r>
            <a:r>
              <a:rPr lang="en-US" sz="1400" u="sng" dirty="0" smtClean="0">
                <a:hlinkClick r:id="rId3"/>
              </a:rPr>
              <a:t>/</a:t>
            </a:r>
            <a:r>
              <a:rPr lang="en-US" sz="1400" u="sng" dirty="0" err="1" smtClean="0">
                <a:hlinkClick r:id="rId3"/>
              </a:rPr>
              <a:t>Research_Centers_and_Initiatives</a:t>
            </a:r>
            <a:r>
              <a:rPr lang="en-US" sz="1400" u="sng" dirty="0" smtClean="0">
                <a:hlinkClick r:id="rId3"/>
              </a:rPr>
              <a:t>/</a:t>
            </a:r>
            <a:r>
              <a:rPr lang="en-US" sz="1400" u="sng" dirty="0" err="1" smtClean="0">
                <a:hlinkClick r:id="rId3"/>
              </a:rPr>
              <a:t>Darden_Curry_PLE</a:t>
            </a:r>
            <a:r>
              <a:rPr lang="en-US" sz="1400" u="sng" dirty="0" smtClean="0">
                <a:hlinkClick r:id="rId3"/>
              </a:rPr>
              <a:t>/</a:t>
            </a:r>
            <a:r>
              <a:rPr lang="en-US" sz="1400" u="sng" dirty="0" err="1" smtClean="0">
                <a:hlinkClick r:id="rId3"/>
              </a:rPr>
              <a:t>School_Turnaround</a:t>
            </a:r>
            <a:r>
              <a:rPr lang="en-US" sz="1400" u="sng" dirty="0" smtClean="0">
                <a:hlinkClick r:id="rId3"/>
              </a:rPr>
              <a:t>/</a:t>
            </a:r>
            <a:br>
              <a:rPr lang="en-US" sz="1400" u="sng" dirty="0" smtClean="0">
                <a:hlinkClick r:id="rId3"/>
              </a:rPr>
            </a:br>
            <a:r>
              <a:rPr lang="en-US" sz="1400" u="sng" dirty="0" smtClean="0">
                <a:hlinkClick r:id="rId3"/>
              </a:rPr>
              <a:t>using-competencies-to-improve-school-turnaround.pdf</a:t>
            </a:r>
            <a:r>
              <a:rPr lang="en-US" sz="1400" dirty="0" smtClean="0"/>
              <a:t> </a:t>
            </a:r>
            <a:endParaRPr lang="en-US" sz="1400" dirty="0"/>
          </a:p>
          <a:p>
            <a:r>
              <a:rPr lang="en-US" sz="1400" dirty="0"/>
              <a:t>University of Virginia’s Partnership for Leaders in Education. (</a:t>
            </a:r>
            <a:r>
              <a:rPr lang="en-US" sz="1400" dirty="0" err="1"/>
              <a:t>n.d.</a:t>
            </a:r>
            <a:r>
              <a:rPr lang="en-US" sz="1400" dirty="0"/>
              <a:t>). </a:t>
            </a:r>
            <a:r>
              <a:rPr lang="en-US" sz="1400" i="1" dirty="0"/>
              <a:t>Leader competencies and turnaround actions shown to influence student achievement. </a:t>
            </a:r>
            <a:r>
              <a:rPr lang="en-US" sz="1400" dirty="0"/>
              <a:t>Charlottesville, VA: Author. Retrieved from </a:t>
            </a:r>
            <a:r>
              <a:rPr lang="en-US" sz="1400" u="sng" dirty="0">
                <a:hlinkClick r:id="rId4"/>
              </a:rPr>
              <a:t>http://www.darden.virginia.edu/uploadedFiles/Darden_Web/Pages/Faculty_Research</a:t>
            </a:r>
            <a:r>
              <a:rPr lang="en-US" sz="1400" u="sng" dirty="0" smtClean="0">
                <a:hlinkClick r:id="rId4"/>
              </a:rPr>
              <a:t>/</a:t>
            </a:r>
            <a:br>
              <a:rPr lang="en-US" sz="1400" u="sng" dirty="0" smtClean="0">
                <a:hlinkClick r:id="rId4"/>
              </a:rPr>
            </a:br>
            <a:r>
              <a:rPr lang="en-US" sz="1400" u="sng" dirty="0" err="1" smtClean="0">
                <a:hlinkClick r:id="rId4"/>
              </a:rPr>
              <a:t>Research_Centers_and_Initiatives</a:t>
            </a:r>
            <a:r>
              <a:rPr lang="en-US" sz="1400" u="sng" dirty="0" smtClean="0">
                <a:hlinkClick r:id="rId4"/>
              </a:rPr>
              <a:t>/</a:t>
            </a:r>
            <a:r>
              <a:rPr lang="en-US" sz="1400" u="sng" dirty="0" err="1" smtClean="0">
                <a:hlinkClick r:id="rId4"/>
              </a:rPr>
              <a:t>Darden_Curry_PLE</a:t>
            </a:r>
            <a:r>
              <a:rPr lang="en-US" sz="1400" u="sng" dirty="0" smtClean="0">
                <a:hlinkClick r:id="rId4"/>
              </a:rPr>
              <a:t>/</a:t>
            </a:r>
            <a:r>
              <a:rPr lang="en-US" sz="1400" u="sng" dirty="0" err="1" smtClean="0">
                <a:hlinkClick r:id="rId4"/>
              </a:rPr>
              <a:t>School_Turnaround</a:t>
            </a:r>
            <a:r>
              <a:rPr lang="en-US" sz="1400" u="sng" dirty="0" smtClean="0">
                <a:hlinkClick r:id="rId4"/>
              </a:rPr>
              <a:t>/</a:t>
            </a:r>
            <a:br>
              <a:rPr lang="en-US" sz="1400" u="sng" dirty="0" smtClean="0">
                <a:hlinkClick r:id="rId4"/>
              </a:rPr>
            </a:br>
            <a:r>
              <a:rPr lang="en-US" sz="1400" u="sng" dirty="0" smtClean="0">
                <a:hlinkClick r:id="rId4"/>
              </a:rPr>
              <a:t>Turnaround%20Leadership%20Competencies%20and%20Actions.pdf</a:t>
            </a:r>
            <a:r>
              <a:rPr lang="en-US" sz="1400" dirty="0" smtClean="0"/>
              <a:t> </a:t>
            </a:r>
            <a:endParaRPr lang="en-US" sz="1400" dirty="0"/>
          </a:p>
          <a:p>
            <a:r>
              <a:rPr lang="en-US" sz="1400" dirty="0"/>
              <a:t>Whitmore, J. (1992). </a:t>
            </a:r>
            <a:r>
              <a:rPr lang="en-US" sz="1400" i="1" dirty="0"/>
              <a:t>Coaching for performance: </a:t>
            </a:r>
            <a:r>
              <a:rPr lang="en-US" sz="1400" i="1" dirty="0" err="1"/>
              <a:t>GROWing</a:t>
            </a:r>
            <a:r>
              <a:rPr lang="en-US" sz="1400" i="1" dirty="0"/>
              <a:t> human potential and purpose. </a:t>
            </a:r>
            <a:r>
              <a:rPr lang="en-US" sz="1400" dirty="0"/>
              <a:t>London, UK: Author.</a:t>
            </a:r>
          </a:p>
          <a:p>
            <a:r>
              <a:rPr lang="en-US" sz="1400" dirty="0"/>
              <a:t>Zhu, G., </a:t>
            </a:r>
            <a:r>
              <a:rPr lang="en-US" sz="1400" dirty="0" err="1"/>
              <a:t>Hitt</a:t>
            </a:r>
            <a:r>
              <a:rPr lang="en-US" sz="1400" dirty="0"/>
              <a:t>, D. H., &amp; Woodruff, D. (2015). </a:t>
            </a:r>
            <a:r>
              <a:rPr lang="en-US" sz="1400" i="1" dirty="0"/>
              <a:t>Identifying and validating a model for school turnaround. </a:t>
            </a:r>
            <a:r>
              <a:rPr lang="en-US" sz="1400" dirty="0"/>
              <a:t>Manuscript submitted for publication. 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References, continued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3746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388" y="1752600"/>
            <a:ext cx="8224837" cy="4740275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i="1" dirty="0"/>
              <a:t>For more information on the Partner Organizations: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Center on Great Teachers and Leaders</a:t>
            </a:r>
            <a:br>
              <a:rPr lang="en-US" dirty="0"/>
            </a:br>
            <a:r>
              <a:rPr lang="en-US" dirty="0">
                <a:hlinkClick r:id="rId3"/>
              </a:rPr>
              <a:t>http://www.gtlcenter.org/</a:t>
            </a:r>
            <a:r>
              <a:rPr lang="en-US" dirty="0"/>
              <a:t>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Center on School Turnaround</a:t>
            </a:r>
            <a:br>
              <a:rPr lang="en-US" dirty="0"/>
            </a:br>
            <a:r>
              <a:rPr lang="en-US" dirty="0">
                <a:hlinkClick r:id="rId4"/>
              </a:rPr>
              <a:t>http://centeronschoolturnaround.org/</a:t>
            </a:r>
            <a:r>
              <a:rPr lang="en-US" dirty="0"/>
              <a:t>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Public Impact</a:t>
            </a:r>
            <a:br>
              <a:rPr lang="en-US" dirty="0"/>
            </a:br>
            <a:r>
              <a:rPr lang="en-US" dirty="0">
                <a:hlinkClick r:id="rId5"/>
              </a:rPr>
              <a:t>http://publicimpact.com/</a:t>
            </a:r>
            <a:r>
              <a:rPr lang="en-US" dirty="0"/>
              <a:t>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Darden/Curry Partnership for Leaders in Education</a:t>
            </a:r>
            <a:br>
              <a:rPr lang="en-US" dirty="0"/>
            </a:br>
            <a:r>
              <a:rPr lang="en-US" dirty="0">
                <a:hlinkClick r:id="rId6"/>
              </a:rPr>
              <a:t>http://www.darden.virginia.edu/darden-curry-ple/</a:t>
            </a:r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Partner Organizations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9603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Address</a:t>
            </a:r>
          </a:p>
          <a:p>
            <a:pPr lvl="0"/>
            <a:r>
              <a:rPr lang="en-US" dirty="0"/>
              <a:t>Phone</a:t>
            </a:r>
          </a:p>
          <a:p>
            <a:pPr lvl="0"/>
            <a:r>
              <a:rPr lang="en-US" dirty="0"/>
              <a:t>E-mail</a:t>
            </a:r>
          </a:p>
          <a:p>
            <a:pPr lvl="0"/>
            <a:r>
              <a:rPr lang="en-US" dirty="0"/>
              <a:t>Website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755131" y="6573220"/>
            <a:ext cx="157094" cy="153888"/>
          </a:xfrm>
        </p:spPr>
        <p:txBody>
          <a:bodyPr/>
          <a:lstStyle/>
          <a:p>
            <a:pPr algn="r"/>
            <a:fld id="{F3477EC8-074D-41C4-94AE-E9EA7CEEA348}" type="slidenum">
              <a:rPr>
                <a:solidFill>
                  <a:srgbClr val="326295">
                    <a:lumMod val="75000"/>
                  </a:srgbClr>
                </a:solidFill>
              </a:rPr>
              <a:pPr algn="r"/>
              <a:t>49</a:t>
            </a:fld>
            <a:endParaRPr dirty="0">
              <a:solidFill>
                <a:srgbClr val="326295">
                  <a:lumMod val="75000"/>
                </a:srgb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937504"/>
            <a:ext cx="9144000" cy="920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051" y="6136274"/>
            <a:ext cx="2008559" cy="5089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050" y="6141194"/>
            <a:ext cx="1581989" cy="503991"/>
          </a:xfrm>
          <a:prstGeom prst="rect">
            <a:avLst/>
          </a:prstGeom>
        </p:spPr>
      </p:pic>
      <p:pic>
        <p:nvPicPr>
          <p:cNvPr id="11" name="Picture 2" descr="C:\Users\ssargen\Documents\My Box Files\CST\Logos\CC-Turnaround Fina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8523" y="6092176"/>
            <a:ext cx="1468545" cy="532295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54" y="6176985"/>
            <a:ext cx="2478931" cy="44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299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charset="2"/>
              <a:buChar char="§"/>
            </a:pPr>
            <a:r>
              <a:rPr lang="en-US" dirty="0"/>
              <a:t>Introductions, Agenda, and Outcomes</a:t>
            </a:r>
          </a:p>
          <a:p>
            <a:pPr>
              <a:lnSpc>
                <a:spcPct val="150000"/>
              </a:lnSpc>
              <a:buFont typeface="Wingdings" charset="2"/>
              <a:buChar char="§"/>
            </a:pPr>
            <a:r>
              <a:rPr lang="en-US" dirty="0"/>
              <a:t>Connecting Turnaround Leader Actions and Competencies</a:t>
            </a:r>
          </a:p>
          <a:p>
            <a:pPr>
              <a:lnSpc>
                <a:spcPct val="150000"/>
              </a:lnSpc>
              <a:buFont typeface="Wingdings" charset="2"/>
              <a:buChar char="§"/>
            </a:pPr>
            <a:r>
              <a:rPr lang="en-US" dirty="0"/>
              <a:t>Assessing Leader Actions</a:t>
            </a:r>
          </a:p>
          <a:p>
            <a:pPr>
              <a:lnSpc>
                <a:spcPct val="150000"/>
              </a:lnSpc>
              <a:buFont typeface="Wingdings" charset="2"/>
              <a:buChar char="§"/>
            </a:pPr>
            <a:r>
              <a:rPr lang="en-US" dirty="0"/>
              <a:t>Coaching Turnaround Leaders</a:t>
            </a:r>
          </a:p>
          <a:p>
            <a:pPr>
              <a:lnSpc>
                <a:spcPct val="150000"/>
              </a:lnSpc>
              <a:buFont typeface="Wingdings" charset="2"/>
              <a:buChar char="§"/>
            </a:pPr>
            <a:r>
              <a:rPr lang="en-US" dirty="0"/>
              <a:t>Creating a Leadership Development Plan</a:t>
            </a:r>
          </a:p>
          <a:p>
            <a:pPr>
              <a:lnSpc>
                <a:spcPct val="150000"/>
              </a:lnSpc>
              <a:buFont typeface="Wingdings" charset="2"/>
              <a:buChar char="§"/>
            </a:pPr>
            <a:r>
              <a:rPr lang="en-US" dirty="0"/>
              <a:t>Closing Reflections and Next Steps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449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7527" y="1828800"/>
            <a:ext cx="7542073" cy="4740275"/>
          </a:xfrm>
        </p:spPr>
        <p:txBody>
          <a:bodyPr>
            <a:normAutofit/>
          </a:bodyPr>
          <a:lstStyle/>
          <a:p>
            <a:pPr lvl="0"/>
            <a:r>
              <a:rPr lang="en-US" b="1" dirty="0"/>
              <a:t>Understand the connection </a:t>
            </a:r>
            <a:r>
              <a:rPr lang="en-US" dirty="0"/>
              <a:t>between turnaround leader competencies and the actions of successful turnaround principals and leadership teams.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b="1" dirty="0"/>
              <a:t>Learn strategies for coaching and developing</a:t>
            </a:r>
            <a:r>
              <a:rPr lang="en-US" dirty="0"/>
              <a:t> turnaround leaders and </a:t>
            </a:r>
            <a:r>
              <a:rPr lang="en-US" b="1" dirty="0"/>
              <a:t>supporting implementation </a:t>
            </a:r>
            <a:r>
              <a:rPr lang="en-US" dirty="0"/>
              <a:t>of key turnaround leader actions.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025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7527" y="1828801"/>
            <a:ext cx="7562393" cy="38100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School turnarounds require strong leaders with the necessary competencies to succeed.</a:t>
            </a:r>
          </a:p>
          <a:p>
            <a:pPr lvl="0"/>
            <a:r>
              <a:rPr lang="en-US" dirty="0"/>
              <a:t>Turnarounds also call for leaders to take high-leverage actions. Leaders need to know not only which actions to take but also when and how to take them within a given context. </a:t>
            </a:r>
          </a:p>
          <a:p>
            <a:r>
              <a:rPr lang="en-US" dirty="0"/>
              <a:t>Coaching helps develop competencies and increases the application of knowledge and skills. Therefore, coaching is critically important in the development and support of turnaround leaders.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Rationale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560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Need for Principal Development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8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21213" y="2991990"/>
            <a:ext cx="4291012" cy="308403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dirty="0"/>
              <a:t>Of the approximately $1 billion provided annually to districts for training programs, only 9% of funds go toward supporting principals, whereas 91% is used for teachers.</a:t>
            </a:r>
          </a:p>
        </p:txBody>
      </p:sp>
      <p:sp>
        <p:nvSpPr>
          <p:cNvPr id="8" name="Rectangle 7"/>
          <p:cNvSpPr/>
          <p:nvPr/>
        </p:nvSpPr>
        <p:spPr>
          <a:xfrm>
            <a:off x="247121" y="2991990"/>
            <a:ext cx="4148807" cy="308403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dirty="0"/>
              <a:t>About half of new principals leave their schools </a:t>
            </a:r>
            <a:br>
              <a:rPr lang="en-US" dirty="0"/>
            </a:br>
            <a:r>
              <a:rPr lang="en-US" dirty="0"/>
              <a:t>within 3 years.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1128" y="1726655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What percentage of new principals are still at their school after 3 years?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21213" y="1709119"/>
            <a:ext cx="42910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What percentage of funding for training programs goes to principal development?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1708" y="6209207"/>
            <a:ext cx="91795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School Leaders Network. (2014). </a:t>
            </a:r>
            <a:r>
              <a:rPr lang="en-US" sz="900" i="1" dirty="0"/>
              <a:t>CHURN: The high cost of principal turnover</a:t>
            </a:r>
            <a:r>
              <a:rPr lang="en-US" sz="900" dirty="0"/>
              <a:t>. Retrieved from </a:t>
            </a:r>
            <a:r>
              <a:rPr lang="en-US" sz="900" dirty="0">
                <a:hlinkClick r:id="rId3"/>
              </a:rPr>
              <a:t>http://connectleadsucceed.org/sites/default/files/principal_turnover_cost.pdf</a:t>
            </a:r>
            <a:r>
              <a:rPr lang="en-US" sz="9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707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2355771"/>
            <a:ext cx="8229600" cy="2123658"/>
          </a:xfrm>
        </p:spPr>
        <p:txBody>
          <a:bodyPr/>
          <a:lstStyle/>
          <a:p>
            <a:r>
              <a:rPr lang="en-US" dirty="0"/>
              <a:t>Connecting Turnaround Leader Actions and Competencies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8B8B9-B651-4439-A868-E8F04EF814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1042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Divider Master">
  <a:themeElements>
    <a:clrScheme name="AIR Corporate">
      <a:dk1>
        <a:srgbClr val="000000"/>
      </a:dk1>
      <a:lt1>
        <a:srgbClr val="FFFFFF"/>
      </a:lt1>
      <a:dk2>
        <a:srgbClr val="326295"/>
      </a:dk2>
      <a:lt2>
        <a:srgbClr val="FFFFFF"/>
      </a:lt2>
      <a:accent1>
        <a:srgbClr val="4B76A0"/>
      </a:accent1>
      <a:accent2>
        <a:srgbClr val="A74D15"/>
      </a:accent2>
      <a:accent3>
        <a:srgbClr val="73AF23"/>
      </a:accent3>
      <a:accent4>
        <a:srgbClr val="773C75"/>
      </a:accent4>
      <a:accent5>
        <a:srgbClr val="EFB219"/>
      </a:accent5>
      <a:accent6>
        <a:srgbClr val="35A396"/>
      </a:accent6>
      <a:hlink>
        <a:srgbClr val="0000FF"/>
      </a:hlink>
      <a:folHlink>
        <a:srgbClr val="800080"/>
      </a:folHlink>
    </a:clrScheme>
    <a:fontScheme name="AIR PPT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TL Co-Brand Blank PPT_Template_060915" id="{30C3220B-13F7-46E8-B0D1-DC0BCEF646D8}" vid="{9CA11C0F-EE13-4C58-8C51-0CDB871EFBCE}"/>
    </a:ext>
  </a:extLst>
</a:theme>
</file>

<file path=ppt/theme/theme2.xml><?xml version="1.0" encoding="utf-8"?>
<a:theme xmlns:a="http://schemas.openxmlformats.org/drawingml/2006/main" name="Basic">
  <a:themeElements>
    <a:clrScheme name="AIR Corporate">
      <a:dk1>
        <a:srgbClr val="000000"/>
      </a:dk1>
      <a:lt1>
        <a:srgbClr val="FFFFFF"/>
      </a:lt1>
      <a:dk2>
        <a:srgbClr val="326295"/>
      </a:dk2>
      <a:lt2>
        <a:srgbClr val="FFFFFF"/>
      </a:lt2>
      <a:accent1>
        <a:srgbClr val="4B76A0"/>
      </a:accent1>
      <a:accent2>
        <a:srgbClr val="A74D15"/>
      </a:accent2>
      <a:accent3>
        <a:srgbClr val="73AF23"/>
      </a:accent3>
      <a:accent4>
        <a:srgbClr val="773C75"/>
      </a:accent4>
      <a:accent5>
        <a:srgbClr val="EFB219"/>
      </a:accent5>
      <a:accent6>
        <a:srgbClr val="35A396"/>
      </a:accent6>
      <a:hlink>
        <a:srgbClr val="0000FF"/>
      </a:hlink>
      <a:folHlink>
        <a:srgbClr val="800080"/>
      </a:folHlink>
    </a:clrScheme>
    <a:fontScheme name="Basic PPT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TL Co-Brand Blank PPT_Template_060915" id="{30C3220B-13F7-46E8-B0D1-DC0BCEF646D8}" vid="{C49B496E-A6D8-414E-8BD3-C46A1268D531}"/>
    </a:ext>
  </a:extLst>
</a:theme>
</file>

<file path=ppt/theme/theme3.xml><?xml version="1.0" encoding="utf-8"?>
<a:theme xmlns:a="http://schemas.openxmlformats.org/drawingml/2006/main" name="Contact">
  <a:themeElements>
    <a:clrScheme name="AIR Corporate">
      <a:dk1>
        <a:srgbClr val="000000"/>
      </a:dk1>
      <a:lt1>
        <a:srgbClr val="FFFFFF"/>
      </a:lt1>
      <a:dk2>
        <a:srgbClr val="326295"/>
      </a:dk2>
      <a:lt2>
        <a:srgbClr val="FFFFFF"/>
      </a:lt2>
      <a:accent1>
        <a:srgbClr val="4B76A0"/>
      </a:accent1>
      <a:accent2>
        <a:srgbClr val="A74D15"/>
      </a:accent2>
      <a:accent3>
        <a:srgbClr val="73AF23"/>
      </a:accent3>
      <a:accent4>
        <a:srgbClr val="773C75"/>
      </a:accent4>
      <a:accent5>
        <a:srgbClr val="EFB219"/>
      </a:accent5>
      <a:accent6>
        <a:srgbClr val="35A39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TL Co-Brand Blank PPT_Template_060915" id="{30C3220B-13F7-46E8-B0D1-DC0BCEF646D8}" vid="{B99E914C-5209-44B4-A5BA-C8A5CA6B5017}"/>
    </a:ext>
  </a:extLst>
</a:theme>
</file>

<file path=ppt/theme/theme4.xml><?xml version="1.0" encoding="utf-8"?>
<a:theme xmlns:a="http://schemas.openxmlformats.org/drawingml/2006/main" name="1_GTL">
  <a:themeElements>
    <a:clrScheme name="AIR Corporate">
      <a:dk1>
        <a:srgbClr val="000000"/>
      </a:dk1>
      <a:lt1>
        <a:srgbClr val="FFFFFF"/>
      </a:lt1>
      <a:dk2>
        <a:srgbClr val="326295"/>
      </a:dk2>
      <a:lt2>
        <a:srgbClr val="FFFFFF"/>
      </a:lt2>
      <a:accent1>
        <a:srgbClr val="4B76A0"/>
      </a:accent1>
      <a:accent2>
        <a:srgbClr val="A74D15"/>
      </a:accent2>
      <a:accent3>
        <a:srgbClr val="73AF23"/>
      </a:accent3>
      <a:accent4>
        <a:srgbClr val="773C75"/>
      </a:accent4>
      <a:accent5>
        <a:srgbClr val="EFB219"/>
      </a:accent5>
      <a:accent6>
        <a:srgbClr val="35A39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TL Co-Brand Blank PPT_Template_060915" id="{30C3220B-13F7-46E8-B0D1-DC0BCEF646D8}" vid="{E772BEE9-1339-4870-B3DF-1AB4E0878F21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01BE0CA95B8B4CAEFF735B015259BF" ma:contentTypeVersion="" ma:contentTypeDescription="Create a new document." ma:contentTypeScope="" ma:versionID="c0231dd30a521f7ffa8af96956718336">
  <xsd:schema xmlns:xsd="http://www.w3.org/2001/XMLSchema" xmlns:xs="http://www.w3.org/2001/XMLSchema" xmlns:p="http://schemas.microsoft.com/office/2006/metadata/properties" xmlns:ns2="fbf88c96-2400-42d8-8ed9-06e8d33894c2" targetNamespace="http://schemas.microsoft.com/office/2006/metadata/properties" ma:root="true" ma:fieldsID="e446e3b90dc244200e7f94262c243f46" ns2:_="">
    <xsd:import namespace="fbf88c96-2400-42d8-8ed9-06e8d33894c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f88c96-2400-42d8-8ed9-06e8d33894c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078DE03-1B1E-4BB3-BFB8-1FE8E8D90566}">
  <ds:schemaRefs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fbf88c96-2400-42d8-8ed9-06e8d33894c2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9834D321-1EBA-410C-AECD-D9A2CF882A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f88c96-2400-42d8-8ed9-06e8d33894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09652C8-D67B-4FF3-B7BB-E3551F138D5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GTL_PowerPoint_Template_05-01-13</Template>
  <TotalTime>38012</TotalTime>
  <Words>2526</Words>
  <Application>Microsoft Office PowerPoint</Application>
  <PresentationFormat>On-screen Show (4:3)</PresentationFormat>
  <Paragraphs>459</Paragraphs>
  <Slides>49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49</vt:i4>
      </vt:variant>
    </vt:vector>
  </HeadingPairs>
  <TitlesOfParts>
    <vt:vector size="66" baseType="lpstr">
      <vt:lpstr>ＭＳ Ｐゴシック</vt:lpstr>
      <vt:lpstr>Arial</vt:lpstr>
      <vt:lpstr>Arial Narrow</vt:lpstr>
      <vt:lpstr>Avenir 45 Book</vt:lpstr>
      <vt:lpstr>Avenir 55 Roman</vt:lpstr>
      <vt:lpstr>Calibri</vt:lpstr>
      <vt:lpstr>Courier New</vt:lpstr>
      <vt:lpstr>Franklin Gothic Book</vt:lpstr>
      <vt:lpstr>Franklin Gothic Demi</vt:lpstr>
      <vt:lpstr>FranklinGothic</vt:lpstr>
      <vt:lpstr>ITC Franklin Gothic Std Bk Cd</vt:lpstr>
      <vt:lpstr>Times New Roman</vt:lpstr>
      <vt:lpstr>Wingdings</vt:lpstr>
      <vt:lpstr>Divider Master</vt:lpstr>
      <vt:lpstr>Basic</vt:lpstr>
      <vt:lpstr>Contact</vt:lpstr>
      <vt:lpstr>1_GTL</vt:lpstr>
      <vt:lpstr>Coaching and Developing Turnaround Leader Actions</vt:lpstr>
      <vt:lpstr>Introductions, Agenda, and Outcomes</vt:lpstr>
      <vt:lpstr>Partner Organizations</vt:lpstr>
      <vt:lpstr>Introductions</vt:lpstr>
      <vt:lpstr>Agenda</vt:lpstr>
      <vt:lpstr>Outcomes</vt:lpstr>
      <vt:lpstr>Rationale</vt:lpstr>
      <vt:lpstr>Need for Principal Development</vt:lpstr>
      <vt:lpstr>Connecting Turnaround Leader Actions and Competencies</vt:lpstr>
      <vt:lpstr>Turnaround Logic Model</vt:lpstr>
      <vt:lpstr>Turnaround Theory of Action</vt:lpstr>
      <vt:lpstr>Turnaround Leader Competencies</vt:lpstr>
      <vt:lpstr>The Iceberg Model</vt:lpstr>
      <vt:lpstr>Turn and Talk</vt:lpstr>
      <vt:lpstr>Turnaround Leader Competencies</vt:lpstr>
      <vt:lpstr>Competencies Lead to Actions</vt:lpstr>
      <vt:lpstr>Activity 1: Connect  Competencies and Actions</vt:lpstr>
      <vt:lpstr>Turnaround Leadership in Action</vt:lpstr>
      <vt:lpstr>Activity 2: Describe Turnaround Leader Actions</vt:lpstr>
      <vt:lpstr>Principal Supervisors:  Providing Support and Accountability</vt:lpstr>
      <vt:lpstr>Assessing Leader Actions</vt:lpstr>
      <vt:lpstr>Tools for Assessment of Leader Actions</vt:lpstr>
      <vt:lpstr>Behavioral Event Interview</vt:lpstr>
      <vt:lpstr>Leader Actions Self-Assessment</vt:lpstr>
      <vt:lpstr>Turnaround Leader 360 Assessment</vt:lpstr>
      <vt:lpstr>External Review</vt:lpstr>
      <vt:lpstr>Leader Performance Evaluation</vt:lpstr>
      <vt:lpstr>Activity 3: Turnaround Leader Action Assessment Simulation</vt:lpstr>
      <vt:lpstr>Coaching Turnaround Leaders</vt:lpstr>
      <vt:lpstr>Effective Professional Development</vt:lpstr>
      <vt:lpstr>PowerPoint Presentation</vt:lpstr>
      <vt:lpstr>Coaching Skills</vt:lpstr>
      <vt:lpstr>GROW Coaching Cycle</vt:lpstr>
      <vt:lpstr>Activity 4: Coaching Simulation</vt:lpstr>
      <vt:lpstr>Coaching Exercises</vt:lpstr>
      <vt:lpstr>Activity 5: Card Sort Plus</vt:lpstr>
      <vt:lpstr>Creating a Leadership Development Plan</vt:lpstr>
      <vt:lpstr>Leadership Development Plan</vt:lpstr>
      <vt:lpstr>Sample Development Plan</vt:lpstr>
      <vt:lpstr>Activity 6: Create a Development Plan</vt:lpstr>
      <vt:lpstr>Closing and Next Steps</vt:lpstr>
      <vt:lpstr>Wrap-Up: Reflection</vt:lpstr>
      <vt:lpstr>Resources</vt:lpstr>
      <vt:lpstr>Resources, continued</vt:lpstr>
      <vt:lpstr>References</vt:lpstr>
      <vt:lpstr>References, continued</vt:lpstr>
      <vt:lpstr>References, continued</vt:lpstr>
      <vt:lpstr>Partner Organizations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Coaching and Developing Turnaround Leader Actions</dc:title>
  <dc:subject>Coaching and Developing Turnaround Leader Actions</dc:subject>
  <dc:creator>American Institutes for Research</dc:creator>
  <cp:lastModifiedBy>Fipaza, Jenni</cp:lastModifiedBy>
  <cp:revision>672</cp:revision>
  <cp:lastPrinted>2016-08-08T21:37:03Z</cp:lastPrinted>
  <dcterms:created xsi:type="dcterms:W3CDTF">2016-09-02T17:34:33Z</dcterms:created>
  <dcterms:modified xsi:type="dcterms:W3CDTF">2016-10-25T14:06:23Z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0x0101003501BE0CA95B8B4CAEFF735B015259BF</vt:lpwstr>
  </property>
  <property fmtid="{D5CDD505-2E9C-101B-9397-08002B2CF9AE}" pid="3" name="_dlc_DocIdItemGuid">
    <vt:lpwstr>ff09f511-a748-415d-a017-af68eb9f4fb0</vt:lpwstr>
  </property>
  <property fmtid="{D5CDD505-2E9C-101B-9397-08002B2CF9AE}" pid="4" name="Order">
    <vt:r8>59300</vt:r8>
  </property>
</Properties>
</file>